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72" r:id="rId11"/>
    <p:sldId id="273" r:id="rId12"/>
    <p:sldId id="274" r:id="rId13"/>
    <p:sldId id="265" r:id="rId14"/>
    <p:sldId id="266" r:id="rId15"/>
    <p:sldId id="267" r:id="rId16"/>
    <p:sldId id="268" r:id="rId17"/>
    <p:sldId id="269" r:id="rId18"/>
    <p:sldId id="270" r:id="rId19"/>
    <p:sldId id="271" r:id="rId20"/>
    <p:sldId id="275" r:id="rId21"/>
    <p:sldId id="276" r:id="rId22"/>
    <p:sldId id="278" r:id="rId23"/>
    <p:sldId id="277" r:id="rId24"/>
    <p:sldId id="281" r:id="rId25"/>
    <p:sldId id="282" r:id="rId26"/>
    <p:sldId id="283" r:id="rId27"/>
    <p:sldId id="284" r:id="rId28"/>
    <p:sldId id="285" r:id="rId29"/>
    <p:sldId id="286" r:id="rId30"/>
    <p:sldId id="287" r:id="rId31"/>
    <p:sldId id="288" r:id="rId3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12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1EB8ECE6-E5E5-4301-818E-9C8F31F7C936}" type="datetimeFigureOut">
              <a:rPr lang="en-US" smtClean="0"/>
              <a:t>12/3/2013</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3CF32C2A-1E7C-40F0-8037-0F49D71027C8}" type="slidenum">
              <a:rPr lang="en-US" smtClean="0"/>
              <a:t>‹#›</a:t>
            </a:fld>
            <a:endParaRPr lang="en-US"/>
          </a:p>
        </p:txBody>
      </p:sp>
    </p:spTree>
    <p:extLst>
      <p:ext uri="{BB962C8B-B14F-4D97-AF65-F5344CB8AC3E}">
        <p14:creationId xmlns:p14="http://schemas.microsoft.com/office/powerpoint/2010/main" val="2766127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8F83AA0B-3338-4634-9779-5FC0E387D8E3}" type="datetimeFigureOut">
              <a:rPr lang="en-US" smtClean="0"/>
              <a:t>12/3/2013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C59333FE-0E98-42B4-AFE2-71368841D302}" type="slidenum">
              <a:rPr lang="en-US" smtClean="0"/>
              <a:t>‹#›</a:t>
            </a:fld>
            <a:endParaRPr lang="en-US"/>
          </a:p>
        </p:txBody>
      </p:sp>
    </p:spTree>
    <p:extLst>
      <p:ext uri="{BB962C8B-B14F-4D97-AF65-F5344CB8AC3E}">
        <p14:creationId xmlns:p14="http://schemas.microsoft.com/office/powerpoint/2010/main" val="397404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historical examples of Terrorism.  Reign of Terror in France after the French Revolution in 1790s.</a:t>
            </a:r>
            <a:r>
              <a:rPr lang="en-US" baseline="0" dirty="0" smtClean="0"/>
              <a:t>  State sponsored terrorism in Soviet Union after WWII.</a:t>
            </a:r>
            <a:endParaRPr lang="en-US" dirty="0"/>
          </a:p>
        </p:txBody>
      </p:sp>
      <p:sp>
        <p:nvSpPr>
          <p:cNvPr id="4" name="Slide Number Placeholder 3"/>
          <p:cNvSpPr>
            <a:spLocks noGrp="1"/>
          </p:cNvSpPr>
          <p:nvPr>
            <p:ph type="sldNum" sz="quarter" idx="10"/>
          </p:nvPr>
        </p:nvSpPr>
        <p:spPr/>
        <p:txBody>
          <a:bodyPr/>
          <a:lstStyle/>
          <a:p>
            <a:fld id="{C59333FE-0E98-42B4-AFE2-71368841D302}" type="slidenum">
              <a:rPr lang="en-US" smtClean="0"/>
              <a:t>9</a:t>
            </a:fld>
            <a:endParaRPr lang="en-US"/>
          </a:p>
        </p:txBody>
      </p:sp>
    </p:spTree>
    <p:extLst>
      <p:ext uri="{BB962C8B-B14F-4D97-AF65-F5344CB8AC3E}">
        <p14:creationId xmlns:p14="http://schemas.microsoft.com/office/powerpoint/2010/main" val="355676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9333FE-0E98-42B4-AFE2-71368841D302}" type="slidenum">
              <a:rPr lang="en-US" smtClean="0"/>
              <a:t>13</a:t>
            </a:fld>
            <a:endParaRPr lang="en-US"/>
          </a:p>
        </p:txBody>
      </p:sp>
    </p:spTree>
    <p:extLst>
      <p:ext uri="{BB962C8B-B14F-4D97-AF65-F5344CB8AC3E}">
        <p14:creationId xmlns:p14="http://schemas.microsoft.com/office/powerpoint/2010/main" val="114796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9333FE-0E98-42B4-AFE2-71368841D302}" type="slidenum">
              <a:rPr lang="en-US" smtClean="0"/>
              <a:t>19</a:t>
            </a:fld>
            <a:endParaRPr lang="en-US"/>
          </a:p>
        </p:txBody>
      </p:sp>
    </p:spTree>
    <p:extLst>
      <p:ext uri="{BB962C8B-B14F-4D97-AF65-F5344CB8AC3E}">
        <p14:creationId xmlns:p14="http://schemas.microsoft.com/office/powerpoint/2010/main" val="233892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Kabba</a:t>
            </a:r>
            <a:r>
              <a:rPr lang="en-US" dirty="0" smtClean="0"/>
              <a:t> is a granite cubical</a:t>
            </a:r>
            <a:r>
              <a:rPr lang="en-US" baseline="0" dirty="0" smtClean="0"/>
              <a:t> structure with scripture from the Koran ( the religious book of Muslims) written on all four sides.  There is cloth covering the top.</a:t>
            </a:r>
          </a:p>
          <a:p>
            <a:r>
              <a:rPr lang="en-US" baseline="0" dirty="0" smtClean="0"/>
              <a:t>When a Muslim makes his hajj or pilgrimage to the </a:t>
            </a:r>
            <a:r>
              <a:rPr lang="en-US" baseline="0" dirty="0" err="1" smtClean="0"/>
              <a:t>Kabba</a:t>
            </a:r>
            <a:r>
              <a:rPr lang="en-US" baseline="0" dirty="0" smtClean="0"/>
              <a:t>, he walks around the </a:t>
            </a:r>
            <a:r>
              <a:rPr lang="en-US" baseline="0" dirty="0" err="1" smtClean="0"/>
              <a:t>kabba</a:t>
            </a:r>
            <a:r>
              <a:rPr lang="en-US" baseline="0" dirty="0" smtClean="0"/>
              <a:t> seven times.</a:t>
            </a:r>
            <a:endParaRPr lang="en-US" dirty="0"/>
          </a:p>
        </p:txBody>
      </p:sp>
      <p:sp>
        <p:nvSpPr>
          <p:cNvPr id="4" name="Slide Number Placeholder 3"/>
          <p:cNvSpPr>
            <a:spLocks noGrp="1"/>
          </p:cNvSpPr>
          <p:nvPr>
            <p:ph type="sldNum" sz="quarter" idx="10"/>
          </p:nvPr>
        </p:nvSpPr>
        <p:spPr/>
        <p:txBody>
          <a:bodyPr/>
          <a:lstStyle/>
          <a:p>
            <a:fld id="{C59333FE-0E98-42B4-AFE2-71368841D302}" type="slidenum">
              <a:rPr lang="en-US" smtClean="0"/>
              <a:t>22</a:t>
            </a:fld>
            <a:endParaRPr lang="en-US"/>
          </a:p>
        </p:txBody>
      </p:sp>
    </p:spTree>
    <p:extLst>
      <p:ext uri="{BB962C8B-B14F-4D97-AF65-F5344CB8AC3E}">
        <p14:creationId xmlns:p14="http://schemas.microsoft.com/office/powerpoint/2010/main" val="317347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Pakistan – safe haven for terrorists; training camps for terrorist groups; has nuclear </a:t>
            </a:r>
            <a:r>
              <a:rPr lang="en-US" dirty="0" err="1" smtClean="0"/>
              <a:t>weapopns</a:t>
            </a:r>
            <a:endParaRPr lang="en-US" dirty="0" smtClean="0"/>
          </a:p>
          <a:p>
            <a:r>
              <a:rPr lang="en-US" dirty="0" smtClean="0"/>
              <a:t>Somalia- one of poorest African countries; home of as </a:t>
            </a:r>
            <a:r>
              <a:rPr lang="en-US" dirty="0" err="1" smtClean="0"/>
              <a:t>Shabeeb</a:t>
            </a:r>
            <a:r>
              <a:rPr lang="en-US" dirty="0" smtClean="0"/>
              <a:t>-militant Islamic terrorist group</a:t>
            </a:r>
          </a:p>
          <a:p>
            <a:r>
              <a:rPr lang="en-US" dirty="0" smtClean="0"/>
              <a:t>With ties to as Qaeda</a:t>
            </a:r>
          </a:p>
          <a:p>
            <a:r>
              <a:rPr lang="en-US" dirty="0" smtClean="0"/>
              <a:t>Yemen- home of al Qaeda of Arabian Peninsula (terrorist group); poorest country in Middle East; dangerous</a:t>
            </a:r>
          </a:p>
          <a:p>
            <a:r>
              <a:rPr lang="en-US" dirty="0" smtClean="0"/>
              <a:t>Unstable.</a:t>
            </a:r>
            <a:endParaRPr lang="en-US" dirty="0"/>
          </a:p>
        </p:txBody>
      </p:sp>
      <p:sp>
        <p:nvSpPr>
          <p:cNvPr id="4" name="Slide Number Placeholder 3"/>
          <p:cNvSpPr>
            <a:spLocks noGrp="1"/>
          </p:cNvSpPr>
          <p:nvPr>
            <p:ph type="sldNum" sz="quarter" idx="10"/>
          </p:nvPr>
        </p:nvSpPr>
        <p:spPr/>
        <p:txBody>
          <a:bodyPr/>
          <a:lstStyle/>
          <a:p>
            <a:fld id="{C59333FE-0E98-42B4-AFE2-71368841D302}" type="slidenum">
              <a:rPr lang="en-US" smtClean="0"/>
              <a:t>28</a:t>
            </a:fld>
            <a:endParaRPr lang="en-US"/>
          </a:p>
        </p:txBody>
      </p:sp>
    </p:spTree>
    <p:extLst>
      <p:ext uri="{BB962C8B-B14F-4D97-AF65-F5344CB8AC3E}">
        <p14:creationId xmlns:p14="http://schemas.microsoft.com/office/powerpoint/2010/main" val="278210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07A6FA-A47A-4913-914F-D2DC6D35E753}"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FBE94-6808-4A4A-8F60-A3DB6AD5D726}" type="slidenum">
              <a:rPr lang="en-US" smtClean="0"/>
              <a:t>‹#›</a:t>
            </a:fld>
            <a:endParaRPr lang="en-US"/>
          </a:p>
        </p:txBody>
      </p:sp>
    </p:spTree>
    <p:extLst>
      <p:ext uri="{BB962C8B-B14F-4D97-AF65-F5344CB8AC3E}">
        <p14:creationId xmlns:p14="http://schemas.microsoft.com/office/powerpoint/2010/main" val="2188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7A6FA-A47A-4913-914F-D2DC6D35E753}"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FBE94-6808-4A4A-8F60-A3DB6AD5D726}" type="slidenum">
              <a:rPr lang="en-US" smtClean="0"/>
              <a:t>‹#›</a:t>
            </a:fld>
            <a:endParaRPr lang="en-US"/>
          </a:p>
        </p:txBody>
      </p:sp>
    </p:spTree>
    <p:extLst>
      <p:ext uri="{BB962C8B-B14F-4D97-AF65-F5344CB8AC3E}">
        <p14:creationId xmlns:p14="http://schemas.microsoft.com/office/powerpoint/2010/main" val="306792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7A6FA-A47A-4913-914F-D2DC6D35E753}"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FBE94-6808-4A4A-8F60-A3DB6AD5D726}" type="slidenum">
              <a:rPr lang="en-US" smtClean="0"/>
              <a:t>‹#›</a:t>
            </a:fld>
            <a:endParaRPr lang="en-US"/>
          </a:p>
        </p:txBody>
      </p:sp>
    </p:spTree>
    <p:extLst>
      <p:ext uri="{BB962C8B-B14F-4D97-AF65-F5344CB8AC3E}">
        <p14:creationId xmlns:p14="http://schemas.microsoft.com/office/powerpoint/2010/main" val="321461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7A6FA-A47A-4913-914F-D2DC6D35E753}"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FBE94-6808-4A4A-8F60-A3DB6AD5D726}" type="slidenum">
              <a:rPr lang="en-US" smtClean="0"/>
              <a:t>‹#›</a:t>
            </a:fld>
            <a:endParaRPr lang="en-US"/>
          </a:p>
        </p:txBody>
      </p:sp>
    </p:spTree>
    <p:extLst>
      <p:ext uri="{BB962C8B-B14F-4D97-AF65-F5344CB8AC3E}">
        <p14:creationId xmlns:p14="http://schemas.microsoft.com/office/powerpoint/2010/main" val="155716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7A6FA-A47A-4913-914F-D2DC6D35E753}"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FBE94-6808-4A4A-8F60-A3DB6AD5D726}" type="slidenum">
              <a:rPr lang="en-US" smtClean="0"/>
              <a:t>‹#›</a:t>
            </a:fld>
            <a:endParaRPr lang="en-US"/>
          </a:p>
        </p:txBody>
      </p:sp>
    </p:spTree>
    <p:extLst>
      <p:ext uri="{BB962C8B-B14F-4D97-AF65-F5344CB8AC3E}">
        <p14:creationId xmlns:p14="http://schemas.microsoft.com/office/powerpoint/2010/main" val="261779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07A6FA-A47A-4913-914F-D2DC6D35E753}"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FBE94-6808-4A4A-8F60-A3DB6AD5D726}" type="slidenum">
              <a:rPr lang="en-US" smtClean="0"/>
              <a:t>‹#›</a:t>
            </a:fld>
            <a:endParaRPr lang="en-US"/>
          </a:p>
        </p:txBody>
      </p:sp>
    </p:spTree>
    <p:extLst>
      <p:ext uri="{BB962C8B-B14F-4D97-AF65-F5344CB8AC3E}">
        <p14:creationId xmlns:p14="http://schemas.microsoft.com/office/powerpoint/2010/main" val="282223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07A6FA-A47A-4913-914F-D2DC6D35E753}" type="datetimeFigureOut">
              <a:rPr lang="en-US" smtClean="0"/>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CFBE94-6808-4A4A-8F60-A3DB6AD5D726}" type="slidenum">
              <a:rPr lang="en-US" smtClean="0"/>
              <a:t>‹#›</a:t>
            </a:fld>
            <a:endParaRPr lang="en-US"/>
          </a:p>
        </p:txBody>
      </p:sp>
    </p:spTree>
    <p:extLst>
      <p:ext uri="{BB962C8B-B14F-4D97-AF65-F5344CB8AC3E}">
        <p14:creationId xmlns:p14="http://schemas.microsoft.com/office/powerpoint/2010/main" val="393929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07A6FA-A47A-4913-914F-D2DC6D35E753}" type="datetimeFigureOut">
              <a:rPr lang="en-US" smtClean="0"/>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CFBE94-6808-4A4A-8F60-A3DB6AD5D726}" type="slidenum">
              <a:rPr lang="en-US" smtClean="0"/>
              <a:t>‹#›</a:t>
            </a:fld>
            <a:endParaRPr lang="en-US"/>
          </a:p>
        </p:txBody>
      </p:sp>
    </p:spTree>
    <p:extLst>
      <p:ext uri="{BB962C8B-B14F-4D97-AF65-F5344CB8AC3E}">
        <p14:creationId xmlns:p14="http://schemas.microsoft.com/office/powerpoint/2010/main" val="42595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7A6FA-A47A-4913-914F-D2DC6D35E753}" type="datetimeFigureOut">
              <a:rPr lang="en-US" smtClean="0"/>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CFBE94-6808-4A4A-8F60-A3DB6AD5D726}" type="slidenum">
              <a:rPr lang="en-US" smtClean="0"/>
              <a:t>‹#›</a:t>
            </a:fld>
            <a:endParaRPr lang="en-US"/>
          </a:p>
        </p:txBody>
      </p:sp>
    </p:spTree>
    <p:extLst>
      <p:ext uri="{BB962C8B-B14F-4D97-AF65-F5344CB8AC3E}">
        <p14:creationId xmlns:p14="http://schemas.microsoft.com/office/powerpoint/2010/main" val="104905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7A6FA-A47A-4913-914F-D2DC6D35E753}"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FBE94-6808-4A4A-8F60-A3DB6AD5D726}" type="slidenum">
              <a:rPr lang="en-US" smtClean="0"/>
              <a:t>‹#›</a:t>
            </a:fld>
            <a:endParaRPr lang="en-US"/>
          </a:p>
        </p:txBody>
      </p:sp>
    </p:spTree>
    <p:extLst>
      <p:ext uri="{BB962C8B-B14F-4D97-AF65-F5344CB8AC3E}">
        <p14:creationId xmlns:p14="http://schemas.microsoft.com/office/powerpoint/2010/main" val="3249861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7A6FA-A47A-4913-914F-D2DC6D35E753}"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FBE94-6808-4A4A-8F60-A3DB6AD5D726}" type="slidenum">
              <a:rPr lang="en-US" smtClean="0"/>
              <a:t>‹#›</a:t>
            </a:fld>
            <a:endParaRPr lang="en-US"/>
          </a:p>
        </p:txBody>
      </p:sp>
    </p:spTree>
    <p:extLst>
      <p:ext uri="{BB962C8B-B14F-4D97-AF65-F5344CB8AC3E}">
        <p14:creationId xmlns:p14="http://schemas.microsoft.com/office/powerpoint/2010/main" val="158111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7A6FA-A47A-4913-914F-D2DC6D35E753}" type="datetimeFigureOut">
              <a:rPr lang="en-US" smtClean="0"/>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FBE94-6808-4A4A-8F60-A3DB6AD5D726}" type="slidenum">
              <a:rPr lang="en-US" smtClean="0"/>
              <a:t>‹#›</a:t>
            </a:fld>
            <a:endParaRPr lang="en-US"/>
          </a:p>
        </p:txBody>
      </p:sp>
    </p:spTree>
    <p:extLst>
      <p:ext uri="{BB962C8B-B14F-4D97-AF65-F5344CB8AC3E}">
        <p14:creationId xmlns:p14="http://schemas.microsoft.com/office/powerpoint/2010/main" val="3113453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us-uk-interventions.org/biblios/biblio_saudi_arabia.html#1" TargetMode="External"/><Relationship Id="rId2" Type="http://schemas.openxmlformats.org/officeDocument/2006/relationships/hyperlink" Target="http://www.us-uk-interventions.org/biblios/biblio_saudi_arabia.html#2"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hyperlink" Target="http://en.wikipedia.org/wiki/SUV" TargetMode="External"/><Relationship Id="rId13" Type="http://schemas.openxmlformats.org/officeDocument/2006/relationships/hyperlink" Target="http://en.wikipedia.org/wiki/Dzhokhar_Tsarnaev" TargetMode="External"/><Relationship Id="rId18" Type="http://schemas.openxmlformats.org/officeDocument/2006/relationships/hyperlink" Target="http://en.wikipedia.org/wiki/Terrorism_in_the_United_States#cite_note-75" TargetMode="External"/><Relationship Id="rId3" Type="http://schemas.openxmlformats.org/officeDocument/2006/relationships/hyperlink" Target="http://en.wikipedia.org/wiki/Boston_Marathon" TargetMode="External"/><Relationship Id="rId21" Type="http://schemas.openxmlformats.org/officeDocument/2006/relationships/hyperlink" Target="http://en.wikipedia.org/wiki/Terrorism_in_the_United_States#cite_note-78" TargetMode="External"/><Relationship Id="rId7" Type="http://schemas.openxmlformats.org/officeDocument/2006/relationships/hyperlink" Target="http://en.wikipedia.org/wiki/MIT" TargetMode="External"/><Relationship Id="rId12" Type="http://schemas.openxmlformats.org/officeDocument/2006/relationships/hyperlink" Target="http://en.wikipedia.org/wiki/Chechen_people" TargetMode="External"/><Relationship Id="rId17" Type="http://schemas.openxmlformats.org/officeDocument/2006/relationships/hyperlink" Target="http://en.wikipedia.org/wiki/Terrorism_in_the_United_States#cite_note-74" TargetMode="External"/><Relationship Id="rId2" Type="http://schemas.openxmlformats.org/officeDocument/2006/relationships/hyperlink" Target="http://en.wikipedia.org/wiki/Boston_Marathon_bombings" TargetMode="External"/><Relationship Id="rId16" Type="http://schemas.openxmlformats.org/officeDocument/2006/relationships/hyperlink" Target="http://en.wikipedia.org/wiki/Terrorism_in_the_United_States#cite_note-73" TargetMode="External"/><Relationship Id="rId20" Type="http://schemas.openxmlformats.org/officeDocument/2006/relationships/hyperlink" Target="http://en.wikipedia.org/wiki/Terrorism_in_the_United_States#cite_note-77" TargetMode="External"/><Relationship Id="rId1" Type="http://schemas.openxmlformats.org/officeDocument/2006/relationships/slideLayout" Target="../slideLayouts/slideLayout4.xml"/><Relationship Id="rId6" Type="http://schemas.openxmlformats.org/officeDocument/2006/relationships/hyperlink" Target="http://en.wikipedia.org/wiki/Cambridge,_Massachusetts" TargetMode="External"/><Relationship Id="rId11" Type="http://schemas.openxmlformats.org/officeDocument/2006/relationships/hyperlink" Target="http://en.wikipedia.org/wiki/Tamerlan_Tsarnaev" TargetMode="External"/><Relationship Id="rId5" Type="http://schemas.openxmlformats.org/officeDocument/2006/relationships/hyperlink" Target="http://en.wikipedia.org/wiki/Terrorism_in_the_United_States#cite_note-72" TargetMode="External"/><Relationship Id="rId15" Type="http://schemas.openxmlformats.org/officeDocument/2006/relationships/hyperlink" Target="http://en.wikipedia.org/wiki/Beth_Israel_Deaconess_Medical_Center" TargetMode="External"/><Relationship Id="rId10" Type="http://schemas.openxmlformats.org/officeDocument/2006/relationships/hyperlink" Target="http://en.wikipedia.org/wiki/Improvised_explosive_device" TargetMode="External"/><Relationship Id="rId19" Type="http://schemas.openxmlformats.org/officeDocument/2006/relationships/hyperlink" Target="http://en.wikipedia.org/wiki/Terrorism_in_the_United_States#cite_note-76" TargetMode="External"/><Relationship Id="rId4" Type="http://schemas.openxmlformats.org/officeDocument/2006/relationships/hyperlink" Target="http://en.wikipedia.org/wiki/Terrorism_in_the_United_States#cite_note-71" TargetMode="External"/><Relationship Id="rId9" Type="http://schemas.openxmlformats.org/officeDocument/2006/relationships/hyperlink" Target="http://en.wikipedia.org/wiki/Watertown,_Massachusetts" TargetMode="External"/><Relationship Id="rId14" Type="http://schemas.openxmlformats.org/officeDocument/2006/relationships/hyperlink" Target="http://en.wikipedia.org/wiki/Shelter_in_plac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hoices.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War on Terrorism and Modern America</a:t>
            </a:r>
            <a:endParaRPr lang="en-US" dirty="0"/>
          </a:p>
        </p:txBody>
      </p:sp>
      <p:sp>
        <p:nvSpPr>
          <p:cNvPr id="3" name="Subtitle 2"/>
          <p:cNvSpPr>
            <a:spLocks noGrp="1"/>
          </p:cNvSpPr>
          <p:nvPr>
            <p:ph type="subTitle" idx="1"/>
          </p:nvPr>
        </p:nvSpPr>
        <p:spPr/>
        <p:txBody>
          <a:bodyPr/>
          <a:lstStyle/>
          <a:p>
            <a:r>
              <a:rPr lang="en-US" dirty="0" smtClean="0"/>
              <a:t>By Mrs. Zimmerman</a:t>
            </a:r>
          </a:p>
          <a:p>
            <a:r>
              <a:rPr lang="en-US" dirty="0" smtClean="0"/>
              <a:t>Fall 2013</a:t>
            </a:r>
            <a:endParaRPr lang="en-US" dirty="0"/>
          </a:p>
        </p:txBody>
      </p:sp>
    </p:spTree>
    <p:extLst>
      <p:ext uri="{BB962C8B-B14F-4D97-AF65-F5344CB8AC3E}">
        <p14:creationId xmlns:p14="http://schemas.microsoft.com/office/powerpoint/2010/main" val="886041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Sponsored Terrorism</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State sponsored terrorism is where a weaker Country in some way aids or abets a terrorist group as a way to strike back at a more powerful country.</a:t>
            </a:r>
          </a:p>
          <a:p>
            <a:r>
              <a:rPr lang="en-US" dirty="0" smtClean="0"/>
              <a:t>The country can fund the terrorist activity, or supply weapons or training or protect the terrorists giving them safe haven in their country.</a:t>
            </a:r>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sz="1400" dirty="0" smtClean="0"/>
              <a:t>Iran Hostage Crisis of 1979- where militant students seized 52 U.S. citizens from the of U.S. embassy –was an Iran sponsored act.</a:t>
            </a:r>
            <a:endParaRPr lang="en-U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774" y="2133600"/>
            <a:ext cx="2675134" cy="3915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76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Iran Hostage Crisis of 1979</a:t>
            </a:r>
            <a:endParaRPr lang="en-US" dirty="0"/>
          </a:p>
        </p:txBody>
      </p:sp>
      <p:sp>
        <p:nvSpPr>
          <p:cNvPr id="3" name="Content Placeholder 2"/>
          <p:cNvSpPr>
            <a:spLocks noGrp="1"/>
          </p:cNvSpPr>
          <p:nvPr>
            <p:ph sz="half" idx="1"/>
          </p:nvPr>
        </p:nvSpPr>
        <p:spPr/>
        <p:txBody>
          <a:bodyPr/>
          <a:lstStyle/>
          <a:p>
            <a:r>
              <a:rPr lang="en-US" dirty="0" smtClean="0"/>
              <a:t>This State Sponsored terrorism was motivated by their interest in ending U.S. involvement in the Middle East.</a:t>
            </a:r>
            <a:endParaRPr lang="en-US" dirty="0"/>
          </a:p>
        </p:txBody>
      </p:sp>
      <p:sp>
        <p:nvSpPr>
          <p:cNvPr id="4" name="Content Placeholder 3"/>
          <p:cNvSpPr>
            <a:spLocks noGrp="1"/>
          </p:cNvSpPr>
          <p:nvPr>
            <p:ph sz="half" idx="2"/>
          </p:nvPr>
        </p:nvSpPr>
        <p:spPr/>
        <p:txBody>
          <a:bodyPr/>
          <a:lstStyle/>
          <a:p>
            <a:r>
              <a:rPr lang="en-US" dirty="0" smtClean="0"/>
              <a:t>2012 Movie “Argo” is about this State Sponsored terrorism.</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352800"/>
            <a:ext cx="3847044" cy="272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56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Responses to State-Sponsored Terrorism</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Economic embargoes-refusing to buy or sell goods to countries involved in providing a safe haven or aiding and abetting terrorists.</a:t>
            </a:r>
          </a:p>
          <a:p>
            <a:r>
              <a:rPr lang="en-US" dirty="0" smtClean="0"/>
              <a:t>Military retaliation-including air strikes against targets in the country or drone attacks.</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What do you think may be some of the criticisms of military retaliation by the U.S.?</a:t>
            </a:r>
            <a:endParaRPr lang="en-US" dirty="0"/>
          </a:p>
        </p:txBody>
      </p:sp>
    </p:spTree>
    <p:extLst>
      <p:ext uri="{BB962C8B-B14F-4D97-AF65-F5344CB8AC3E}">
        <p14:creationId xmlns:p14="http://schemas.microsoft.com/office/powerpoint/2010/main" val="1649716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1972 Munich, Germany Olympics Hostage Crisis- 1</a:t>
            </a:r>
            <a:r>
              <a:rPr lang="en-US" sz="2800" baseline="30000" dirty="0" smtClean="0"/>
              <a:t>st</a:t>
            </a:r>
            <a:r>
              <a:rPr lang="en-US" sz="2800" dirty="0" smtClean="0"/>
              <a:t> example of modern International Terrorism</a:t>
            </a:r>
            <a:endParaRPr lang="en-US" sz="2800" dirty="0"/>
          </a:p>
        </p:txBody>
      </p:sp>
      <p:sp>
        <p:nvSpPr>
          <p:cNvPr id="5" name="Content Placeholder 4"/>
          <p:cNvSpPr>
            <a:spLocks noGrp="1"/>
          </p:cNvSpPr>
          <p:nvPr>
            <p:ph sz="half" idx="1"/>
          </p:nvPr>
        </p:nvSpPr>
        <p:spPr/>
        <p:txBody>
          <a:bodyPr/>
          <a:lstStyle/>
          <a:p>
            <a:r>
              <a:rPr lang="en-US" sz="1400" dirty="0" smtClean="0"/>
              <a:t>Target- Olympic Athletes in Olympic Village</a:t>
            </a:r>
          </a:p>
          <a:p>
            <a:r>
              <a:rPr lang="en-US" sz="1400" dirty="0" smtClean="0"/>
              <a:t>Symbol -sports as unity of mankind became marred by this terrorist act&amp;  Max. Media Cover.</a:t>
            </a:r>
            <a:endParaRPr lang="en-US" sz="1400" dirty="0"/>
          </a:p>
        </p:txBody>
      </p:sp>
      <p:sp>
        <p:nvSpPr>
          <p:cNvPr id="6" name="Content Placeholder 5"/>
          <p:cNvSpPr>
            <a:spLocks noGrp="1"/>
          </p:cNvSpPr>
          <p:nvPr>
            <p:ph sz="half" idx="2"/>
          </p:nvPr>
        </p:nvSpPr>
        <p:spPr/>
        <p:txBody>
          <a:bodyPr>
            <a:normAutofit/>
          </a:bodyPr>
          <a:lstStyle/>
          <a:p>
            <a:r>
              <a:rPr lang="en-US" sz="1800" dirty="0" smtClean="0"/>
              <a:t>Who: Terrorist group known as Black September</a:t>
            </a:r>
          </a:p>
          <a:p>
            <a:r>
              <a:rPr lang="en-US" sz="1800" dirty="0" smtClean="0"/>
              <a:t>Motive: They demanded the release of Palestinian prisoners held in Israel for return of the Israeli Olympic athletes who were hostages</a:t>
            </a:r>
          </a:p>
          <a:p>
            <a:endParaRPr lang="en-US" sz="1800" dirty="0"/>
          </a:p>
          <a:p>
            <a:endParaRPr lang="en-US" sz="1800" dirty="0" smtClean="0"/>
          </a:p>
          <a:p>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28575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3148" y="3543045"/>
            <a:ext cx="3691252" cy="2418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895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International Terrorist watched the Munich Olympics carefully- Learning Lessons from it</a:t>
            </a:r>
            <a:r>
              <a:rPr lang="en-US" dirty="0" smtClean="0"/>
              <a:t>. </a:t>
            </a:r>
            <a:endParaRPr lang="en-US" dirty="0"/>
          </a:p>
        </p:txBody>
      </p:sp>
      <p:sp>
        <p:nvSpPr>
          <p:cNvPr id="3" name="Content Placeholder 2"/>
          <p:cNvSpPr>
            <a:spLocks noGrp="1"/>
          </p:cNvSpPr>
          <p:nvPr>
            <p:ph sz="half" idx="1"/>
          </p:nvPr>
        </p:nvSpPr>
        <p:spPr/>
        <p:txBody>
          <a:bodyPr/>
          <a:lstStyle/>
          <a:p>
            <a:r>
              <a:rPr lang="en-US" dirty="0" smtClean="0"/>
              <a:t>What lessons do you think future terrorists  may have taken from this event?</a:t>
            </a:r>
            <a:endParaRPr lang="en-US" dirty="0"/>
          </a:p>
        </p:txBody>
      </p:sp>
      <p:sp>
        <p:nvSpPr>
          <p:cNvPr id="4" name="Content Placeholder 3"/>
          <p:cNvSpPr>
            <a:spLocks noGrp="1"/>
          </p:cNvSpPr>
          <p:nvPr>
            <p:ph sz="half" idx="2"/>
          </p:nvPr>
        </p:nvSpPr>
        <p:spPr/>
        <p:txBody>
          <a:bodyPr/>
          <a:lstStyle/>
          <a:p>
            <a:r>
              <a:rPr lang="en-US" dirty="0" smtClean="0"/>
              <a:t>Examples of post-Munich terrorism- aircraft sabotage; hijackings; attacks on diplomats; hostage taking.</a:t>
            </a:r>
            <a:endParaRPr lang="en-US" dirty="0"/>
          </a:p>
        </p:txBody>
      </p:sp>
    </p:spTree>
    <p:extLst>
      <p:ext uri="{BB962C8B-B14F-4D97-AF65-F5344CB8AC3E}">
        <p14:creationId xmlns:p14="http://schemas.microsoft.com/office/powerpoint/2010/main" val="2654082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Religiously Motivated Terrorism became a threat in the 1980’s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4 Factors of religious terrorists: 1)Use religion as a justification or “worthy reason” for their terrorist violence;2)Speak about the forces of God against the Devil or good vs. evil in justifying their religiously motivated attacks;3) “the World Gone Wrong” people feeling that they were losing their national identity to foreign value systems-they see religion as a justification for their purposes; 4) No Other Options- people feeling that they and their country is powerless to change things w/o violence.</a:t>
            </a:r>
            <a:endParaRPr lang="en-US" dirty="0"/>
          </a:p>
        </p:txBody>
      </p:sp>
      <p:sp>
        <p:nvSpPr>
          <p:cNvPr id="4" name="Content Placeholder 3"/>
          <p:cNvSpPr>
            <a:spLocks noGrp="1"/>
          </p:cNvSpPr>
          <p:nvPr>
            <p:ph sz="half" idx="2"/>
          </p:nvPr>
        </p:nvSpPr>
        <p:spPr>
          <a:xfrm>
            <a:off x="4648200" y="1600200"/>
            <a:ext cx="4191000" cy="4800600"/>
          </a:xfrm>
        </p:spPr>
        <p:txBody>
          <a:bodyPr>
            <a:normAutofit fontScale="70000" lnSpcReduction="20000"/>
          </a:bodyPr>
          <a:lstStyle/>
          <a:p>
            <a:r>
              <a:rPr lang="en-US" dirty="0" smtClean="0"/>
              <a:t>Examples of Religiously  Motivated Terrorism:</a:t>
            </a:r>
          </a:p>
          <a:p>
            <a:r>
              <a:rPr lang="en-US" dirty="0" smtClean="0"/>
              <a:t>Islamist Terrorist group in U.S. carries out 1st World Trade Center bombing in 1993.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733800"/>
            <a:ext cx="38100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932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Target and Symbol of 1993 WTC Bombing</a:t>
            </a:r>
            <a:endParaRPr lang="en-US" dirty="0"/>
          </a:p>
        </p:txBody>
      </p:sp>
      <p:sp>
        <p:nvSpPr>
          <p:cNvPr id="3" name="Content Placeholder 2"/>
          <p:cNvSpPr>
            <a:spLocks noGrp="1"/>
          </p:cNvSpPr>
          <p:nvPr>
            <p:ph sz="half" idx="1"/>
          </p:nvPr>
        </p:nvSpPr>
        <p:spPr/>
        <p:txBody>
          <a:bodyPr/>
          <a:lstStyle/>
          <a:p>
            <a:r>
              <a:rPr lang="en-US" dirty="0" smtClean="0"/>
              <a:t>U.S. </a:t>
            </a:r>
            <a:r>
              <a:rPr lang="en-US" b="1" dirty="0" smtClean="0"/>
              <a:t>target</a:t>
            </a:r>
            <a:r>
              <a:rPr lang="en-US" dirty="0" smtClean="0"/>
              <a:t> of the 1993 bombing due to its support of Israel; being seen as an enemy of Islam; and its secular culture (non-religious) seen as threat to religion in general and Islam</a:t>
            </a:r>
            <a:endParaRPr lang="en-US" dirty="0"/>
          </a:p>
        </p:txBody>
      </p:sp>
      <p:sp>
        <p:nvSpPr>
          <p:cNvPr id="4" name="Content Placeholder 3"/>
          <p:cNvSpPr>
            <a:spLocks noGrp="1"/>
          </p:cNvSpPr>
          <p:nvPr>
            <p:ph sz="half" idx="2"/>
          </p:nvPr>
        </p:nvSpPr>
        <p:spPr/>
        <p:txBody>
          <a:bodyPr/>
          <a:lstStyle/>
          <a:p>
            <a:r>
              <a:rPr lang="en-US" dirty="0" smtClean="0"/>
              <a:t>World Trade Center seen as </a:t>
            </a:r>
            <a:r>
              <a:rPr lang="en-US" b="1" dirty="0" smtClean="0"/>
              <a:t>symbol</a:t>
            </a:r>
            <a:r>
              <a:rPr lang="en-US" dirty="0" smtClean="0"/>
              <a:t> of U.S. power, technology and NY City as an example of the most well known U.S. city.</a:t>
            </a:r>
          </a:p>
          <a:p>
            <a:r>
              <a:rPr lang="en-US" dirty="0" smtClean="0">
                <a:solidFill>
                  <a:schemeClr val="accent2"/>
                </a:solidFill>
              </a:rPr>
              <a:t>What are the differences between the words, target and symbol??</a:t>
            </a:r>
            <a:endParaRPr lang="en-US" dirty="0">
              <a:solidFill>
                <a:schemeClr val="accent2"/>
              </a:solidFill>
            </a:endParaRPr>
          </a:p>
        </p:txBody>
      </p:sp>
    </p:spTree>
    <p:extLst>
      <p:ext uri="{BB962C8B-B14F-4D97-AF65-F5344CB8AC3E}">
        <p14:creationId xmlns:p14="http://schemas.microsoft.com/office/powerpoint/2010/main" val="1729210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Example of Religious Terrorism</a:t>
            </a:r>
            <a:endParaRPr lang="en-US" dirty="0"/>
          </a:p>
        </p:txBody>
      </p:sp>
      <p:sp>
        <p:nvSpPr>
          <p:cNvPr id="3" name="Content Placeholder 2"/>
          <p:cNvSpPr>
            <a:spLocks noGrp="1"/>
          </p:cNvSpPr>
          <p:nvPr>
            <p:ph sz="half" idx="1"/>
          </p:nvPr>
        </p:nvSpPr>
        <p:spPr/>
        <p:txBody>
          <a:bodyPr>
            <a:normAutofit lnSpcReduction="10000"/>
          </a:bodyPr>
          <a:lstStyle/>
          <a:p>
            <a:endParaRPr lang="en-US" dirty="0"/>
          </a:p>
        </p:txBody>
      </p:sp>
      <p:sp>
        <p:nvSpPr>
          <p:cNvPr id="4" name="Content Placeholder 3"/>
          <p:cNvSpPr>
            <a:spLocks noGrp="1"/>
          </p:cNvSpPr>
          <p:nvPr>
            <p:ph sz="half" idx="2"/>
          </p:nvPr>
        </p:nvSpPr>
        <p:spPr/>
        <p:txBody>
          <a:bodyPr>
            <a:normAutofit lnSpcReduction="10000"/>
          </a:bodyPr>
          <a:lstStyle/>
          <a:p>
            <a:r>
              <a:rPr lang="en-US" dirty="0" smtClean="0"/>
              <a:t>Baruch Goldstein- follower of Israeli Jewish terrorist group </a:t>
            </a:r>
            <a:r>
              <a:rPr lang="en-US" dirty="0" err="1" smtClean="0"/>
              <a:t>Kach</a:t>
            </a:r>
            <a:r>
              <a:rPr lang="en-US" dirty="0" smtClean="0"/>
              <a:t>- kills 29 wounds 150 with automatic rifle aimed at Palestinian Muslim worshippers in the Ibrahim Mosque in Hebron during Islam’s holy month of Ramadan.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3886200" cy="456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365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Religiously Motivated Attacks</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err="1" smtClean="0"/>
              <a:t>Aum</a:t>
            </a:r>
            <a:r>
              <a:rPr lang="en-US" dirty="0" smtClean="0"/>
              <a:t> </a:t>
            </a:r>
            <a:r>
              <a:rPr lang="en-US" dirty="0" err="1" smtClean="0"/>
              <a:t>Shinrikyo</a:t>
            </a:r>
            <a:r>
              <a:rPr lang="en-US" dirty="0" smtClean="0"/>
              <a:t> (Japanese Buddhism group) punctures bags of </a:t>
            </a:r>
            <a:r>
              <a:rPr lang="en-US" dirty="0" err="1" smtClean="0"/>
              <a:t>Sarin</a:t>
            </a:r>
            <a:r>
              <a:rPr lang="en-US" dirty="0" smtClean="0"/>
              <a:t> nerve gas in Tokyo’s subway system.</a:t>
            </a:r>
          </a:p>
          <a:p>
            <a:r>
              <a:rPr lang="en-US" dirty="0" smtClean="0"/>
              <a:t>5,500 injured; 12 died</a:t>
            </a:r>
          </a:p>
          <a:p>
            <a:r>
              <a:rPr lang="en-US" dirty="0" smtClean="0"/>
              <a:t>Group states that their motives are  living in dehumanized society with nuclear weapons and  threatened Armageddon.</a:t>
            </a:r>
          </a:p>
          <a:p>
            <a:r>
              <a:rPr lang="en-US" dirty="0" smtClean="0"/>
              <a:t>This was one of first terrorist uses of </a:t>
            </a:r>
            <a:r>
              <a:rPr lang="en-US" b="1" dirty="0" smtClean="0"/>
              <a:t>Weapons of Mass Destruction.</a:t>
            </a:r>
            <a:endParaRPr lang="en-US" b="1" dirty="0"/>
          </a:p>
        </p:txBody>
      </p:sp>
      <p:sp>
        <p:nvSpPr>
          <p:cNvPr id="4" name="Content Placeholder 3"/>
          <p:cNvSpPr>
            <a:spLocks noGrp="1"/>
          </p:cNvSpPr>
          <p:nvPr>
            <p:ph sz="half" idx="2"/>
          </p:nvPr>
        </p:nvSpPr>
        <p:spPr/>
        <p:txBody>
          <a:bodyPr>
            <a:normAutofit fontScale="62500" lnSpcReduction="20000"/>
          </a:bodyPr>
          <a:lstStyle/>
          <a:p>
            <a:r>
              <a:rPr lang="en-US" dirty="0" smtClean="0"/>
              <a:t>Covenant of the Sword, and Arm of the Lord (CSA) – a Christian militant group seeking to overthrow Federal </a:t>
            </a:r>
            <a:r>
              <a:rPr lang="en-US" dirty="0" err="1" smtClean="0"/>
              <a:t>gov.</a:t>
            </a:r>
            <a:r>
              <a:rPr lang="en-US" dirty="0" smtClean="0"/>
              <a:t> of U.S. &amp; follower Richard Snell made plans to bomb the Alfred </a:t>
            </a:r>
            <a:r>
              <a:rPr lang="en-US" dirty="0" err="1" smtClean="0"/>
              <a:t>Murrah</a:t>
            </a:r>
            <a:r>
              <a:rPr lang="en-US" dirty="0" smtClean="0"/>
              <a:t> Fed. Building in Oklahoma City and killed a pawn shop owner and bombed a gas pipeline in 1983 and 1984.</a:t>
            </a:r>
          </a:p>
          <a:p>
            <a:r>
              <a:rPr lang="en-US" dirty="0" smtClean="0"/>
              <a:t>Timothy McVeigh, with ties to Christian Identity kills 168, wounds 800 people in bombing of </a:t>
            </a:r>
            <a:r>
              <a:rPr lang="en-US" dirty="0" err="1" smtClean="0"/>
              <a:t>Murrah</a:t>
            </a:r>
            <a:r>
              <a:rPr lang="en-US" dirty="0" smtClean="0"/>
              <a:t> Fed. Building in 1985. </a:t>
            </a:r>
            <a:r>
              <a:rPr lang="en-US" b="1" dirty="0" smtClean="0"/>
              <a:t>What were the targets and symbols in those examples??</a:t>
            </a:r>
          </a:p>
          <a:p>
            <a:r>
              <a:rPr lang="en-US" dirty="0" smtClean="0"/>
              <a:t>These groups were anti-government and pro-gun.</a:t>
            </a:r>
            <a:endParaRPr lang="en-US" dirty="0"/>
          </a:p>
        </p:txBody>
      </p:sp>
    </p:spTree>
    <p:extLst>
      <p:ext uri="{BB962C8B-B14F-4D97-AF65-F5344CB8AC3E}">
        <p14:creationId xmlns:p14="http://schemas.microsoft.com/office/powerpoint/2010/main" val="2305379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Increased U.S. Concern about Terrorism</a:t>
            </a:r>
            <a:endParaRPr lang="en-US" dirty="0"/>
          </a:p>
        </p:txBody>
      </p:sp>
      <p:sp>
        <p:nvSpPr>
          <p:cNvPr id="3" name="Content Placeholder 2"/>
          <p:cNvSpPr>
            <a:spLocks noGrp="1"/>
          </p:cNvSpPr>
          <p:nvPr>
            <p:ph sz="half" idx="1"/>
          </p:nvPr>
        </p:nvSpPr>
        <p:spPr/>
        <p:txBody>
          <a:bodyPr>
            <a:normAutofit fontScale="92500"/>
          </a:bodyPr>
          <a:lstStyle/>
          <a:p>
            <a:r>
              <a:rPr lang="en-US" dirty="0" smtClean="0"/>
              <a:t>Due to terrorist acts not aimed at “merely” calling the world’s attention to their acts of violence , but actually killing as many people as possible.</a:t>
            </a:r>
          </a:p>
          <a:p>
            <a:r>
              <a:rPr lang="en-US" dirty="0" smtClean="0"/>
              <a:t>Also heightened concern about use of “weapons of mass destruction” by terrorist groups.</a:t>
            </a:r>
            <a:endParaRPr lang="en-US" dirty="0"/>
          </a:p>
        </p:txBody>
      </p:sp>
      <p:sp>
        <p:nvSpPr>
          <p:cNvPr id="4" name="Content Placeholder 3"/>
          <p:cNvSpPr>
            <a:spLocks noGrp="1"/>
          </p:cNvSpPr>
          <p:nvPr>
            <p:ph sz="half" idx="2"/>
          </p:nvPr>
        </p:nvSpPr>
        <p:spPr/>
        <p:txBody>
          <a:bodyPr>
            <a:normAutofit fontScale="92500"/>
          </a:bodyPr>
          <a:lstStyle/>
          <a:p>
            <a:pPr marL="0" marR="0">
              <a:spcBef>
                <a:spcPts val="0"/>
              </a:spcBef>
              <a:spcAft>
                <a:spcPts val="0"/>
              </a:spcAft>
            </a:pPr>
            <a:endParaRPr lang="en-US" dirty="0">
              <a:solidFill>
                <a:srgbClr val="999999"/>
              </a:solidFill>
              <a:effectLs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52600"/>
            <a:ext cx="1914524" cy="1914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526" y="4114800"/>
            <a:ext cx="296227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600200"/>
            <a:ext cx="24384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32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think the World Trade Center symbolizes? </a:t>
            </a:r>
            <a:endParaRPr lang="en-US" dirty="0"/>
          </a:p>
        </p:txBody>
      </p:sp>
      <p:sp>
        <p:nvSpPr>
          <p:cNvPr id="3" name="Content Placeholder 2"/>
          <p:cNvSpPr>
            <a:spLocks noGrp="1"/>
          </p:cNvSpPr>
          <p:nvPr>
            <p:ph idx="1"/>
          </p:nvPr>
        </p:nvSpPr>
        <p:spPr>
          <a:xfrm>
            <a:off x="533400" y="1524001"/>
            <a:ext cx="8168758" cy="4724399"/>
          </a:xfrm>
        </p:spPr>
        <p:txBody>
          <a:bodyPr>
            <a:normAutofit/>
          </a:bodyPr>
          <a:lstStyle/>
          <a:p>
            <a:r>
              <a:rPr lang="en-US" sz="1600" dirty="0" smtClean="0"/>
              <a:t>“They were never meant to be merely buildings.”</a:t>
            </a:r>
            <a:endParaRPr lang="en-US" sz="1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09800"/>
            <a:ext cx="721178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436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Weighing the threat of terrorism today:</a:t>
            </a:r>
            <a:endParaRPr lang="en-US" dirty="0"/>
          </a:p>
        </p:txBody>
      </p:sp>
      <p:sp>
        <p:nvSpPr>
          <p:cNvPr id="3" name="Content Placeholder 2"/>
          <p:cNvSpPr>
            <a:spLocks noGrp="1"/>
          </p:cNvSpPr>
          <p:nvPr>
            <p:ph sz="half" idx="1"/>
          </p:nvPr>
        </p:nvSpPr>
        <p:spPr/>
        <p:txBody>
          <a:bodyPr/>
          <a:lstStyle/>
          <a:p>
            <a:r>
              <a:rPr lang="en-US" dirty="0" smtClean="0"/>
              <a:t>International networks of hundreds of cells of terrorist groups belonging to terrorist groups on different continents.</a:t>
            </a:r>
          </a:p>
          <a:p>
            <a:r>
              <a:rPr lang="en-US" dirty="0" smtClean="0"/>
              <a:t>Potential use of nuclear or biological weapons by terrorist groups.</a:t>
            </a:r>
            <a:endParaRPr lang="en-US" dirty="0"/>
          </a:p>
        </p:txBody>
      </p:sp>
      <p:sp>
        <p:nvSpPr>
          <p:cNvPr id="4" name="Content Placeholder 3"/>
          <p:cNvSpPr>
            <a:spLocks noGrp="1"/>
          </p:cNvSpPr>
          <p:nvPr>
            <p:ph sz="half" idx="2"/>
          </p:nvPr>
        </p:nvSpPr>
        <p:spPr/>
        <p:txBody>
          <a:bodyPr/>
          <a:lstStyle/>
          <a:p>
            <a:r>
              <a:rPr lang="en-US" sz="1600" dirty="0" smtClean="0"/>
              <a:t>Osama bin Laden and al Qaeda (terrorist group) responsible for 9/11 attack. Bin Laden killed in May 2011 by U.S. Special Forces.  He was a wealthy Saudi Arabian.</a:t>
            </a:r>
          </a:p>
          <a:p>
            <a:r>
              <a:rPr lang="en-US" sz="1600" dirty="0" smtClean="0"/>
              <a:t>Al Qaeda- international terrorist group main goal is to rid Muslim countries of Western influence and replace the </a:t>
            </a:r>
            <a:r>
              <a:rPr lang="en-US" sz="1600" dirty="0" err="1" smtClean="0"/>
              <a:t>gov.</a:t>
            </a:r>
            <a:r>
              <a:rPr lang="en-US" sz="1600" dirty="0" smtClean="0"/>
              <a:t> in Muslim countries with fundamentalist Islamic regimes.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428" y="3886200"/>
            <a:ext cx="3200400" cy="223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5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smtClean="0"/>
              <a:t>Motives for 9/11 attacks: U.S. presence in holy lands in Middle East, specifically Medina and Mecca.  What is the religious significance of those 2 sites?</a:t>
            </a:r>
            <a:endParaRPr lang="en-US" sz="20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508698"/>
            <a:ext cx="5084476" cy="4982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165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7975" y="228600"/>
            <a:ext cx="8302625" cy="1524000"/>
          </a:xfrm>
        </p:spPr>
        <p:txBody>
          <a:bodyPr>
            <a:normAutofit fontScale="90000"/>
          </a:bodyPr>
          <a:lstStyle/>
          <a:p>
            <a:r>
              <a:rPr lang="en-US" sz="2000" dirty="0" smtClean="0"/>
              <a:t>The </a:t>
            </a:r>
            <a:r>
              <a:rPr lang="en-US" sz="2000" dirty="0" err="1" smtClean="0"/>
              <a:t>kabba</a:t>
            </a:r>
            <a:r>
              <a:rPr lang="en-US" sz="2000" dirty="0" smtClean="0"/>
              <a:t> where every religious Muslim wants to make a pilgrimage or hajj to once in his or her lifetime. A hajj is one of the five pillars of Islam. The </a:t>
            </a:r>
            <a:r>
              <a:rPr lang="en-US" sz="2000" dirty="0" err="1" smtClean="0"/>
              <a:t>kabba</a:t>
            </a:r>
            <a:r>
              <a:rPr lang="en-US" sz="2000" dirty="0" smtClean="0"/>
              <a:t> is the holiest site in Islam and it is located in Mecca, Saudi Arabia.  Also, Muhammad the original prophet of Islam was born in Mecca. We should also remember that every Muslim believes in praying 5 x each day facing Mecca.</a:t>
            </a:r>
            <a:endParaRPr lang="en-US" sz="2000" dirty="0"/>
          </a:p>
        </p:txBody>
      </p:sp>
      <p:sp>
        <p:nvSpPr>
          <p:cNvPr id="6" name="AutoShape 2" descr="data:image/jpeg;base64,/9j/4AAQSkZJRgABAQAAAQABAAD/2wCEAAkGBxQSEBUUEhQVFRQUFxUWFRYVFBUUFRQWFhUWFhQXFRcYHCggGBolHBgUITEhJikrLi4uFx8zODMsNygtLiwBCgoKDg0OGxAQGiwkHyYwLCwsLCwsLCwsLCwtLCwsLC0sLCwsLCwsLCwsLCwsLSwsLCwsLCwsLCwsLCwsLCwsLP/AABEIAMIBAwMBIgACEQEDEQH/xAAbAAABBQEBAAAAAAAAAAAAAAAAAQIDBAUGB//EAEEQAAIBAwMCBAMFBgQEBgMAAAECEQADIQQSMQVBEyJRYQYycRQjQoGRM1JyobHBYoLR4QcVkvAkQ6KywvEWNHP/xAAZAQADAQEBAAAAAAAAAAAAAAAAAQIDBAX/xAAtEQACAgEDAwMCBQUAAAAAAAAAAQIREgMhMRNBUQQiMpHwFCNCofEzYYHB4f/aAAwDAQACEQMRAD8Ax4pKcKK99nnDaIp1EUiRtFOiigQlFLRFMBIopYpYosQ2liliiiwEiiKdFLFKxjIop8URRYhtFOikiiwEop0URRYDaKdSUAJRRRQIKSlopgJRFLRSGJSU6kpjQlLRFFBQRRS0tIoSgUtEUEhRSxRU2SJFEUsURRYCRRFOoosBsUtLFLFKwGxSxTooilYCUsURS0WAlJFLFEUrASinRSRTsBKKWKIosBtEU6KIp2IbFJFOoinYDYpIp9JFFiGxRFPpKdjGxRS0RTGJFFLRSGhKWiKKVlhSxTttLFTYUMilinRSxSsmhkURT4oilYqGxRFOiiKLChsURTopYpWFDQKWKdS0WA2KNtOirmh0XiW7zBgGtIH2n8SzmD64qJzUVZUY2yjFEU4URVWSNigLT6AskCYkgT2EmJocqQ0rGFaIq51TRm1dKEg4VgRwVdQy/nBqrFKMskmEo06GxSEU+KIqrERxRFPikinYUMiiKeRSRRYqGxSRTqKaYUNiiKdFEVVjGRRTqIosaG0U6KKRRLto206lrFs0obspdlPFLWbkxUiLZRsqakozYYkW2jbUwFLto6gYEEURVjZRspdQOmQRS7an2UmyjqB0yNVqx0/WlUur4qKtxWV0a1df5QYO8EKGk43cHPamKtb3wkqMSrnTgy4i5aDsybbanO4HbLoserL61zepm8VRtowV7nPX7QVmUGQCRPrBqOKmdt7M0RuZmj0kkxSba6oy23MHHciinECMttysMRIHmA4707bUtkw9vj50HmEjLCJHce1RrSeDorTislZJ1O8bx8Vnts52hwqPbPBCkq5LcLyT2Ee1KK6H4nK+FpwvgtKkhrS7R4a/s1+YysNI4xWDFT6aT6asetFZbEcURUkUkV0WY0RxSRUhFJFOwoZRFOiiKLChkUkU+KIp2FDIpIqSKIqsgoZFJFSRSRRkUkNiinxSUZFUP20UrXAOQw+X8JOWMAeWc+vYesU6KwyLaEFKKKWKlsgSlFEUoFIYtFG4TENJ4hZWO8tOO3bvSxUWitwFOBpIpYo2HuKDRRFOApbD3EArpv8Ah/bDeJIB++uSCJ/8m3H8/wClc4orpv8Ah4p+9MGPGuyYx+wtd65/UP2munycjYGKfFJp18oqWK6VIxaI4pH5T/8ApbP6NUkUy8Pk/jT+tLUftYQXuR0HxnbAGnIAG4XuBEw6/wCtc7FdR8c2yF0oIj/9jn+K1Fc1FR6d/lorVXuZHto208igit7MqI9tJFPiiKdiojikipCKSKeQUMikp8UkU7ChsUkU+KKdhQ2KNtOpYpZFpCRRT4pKnI0xFnH6f3ptbNz4duRKSw7kSRwPb61Wu9FuqD5SYjGBz+Z/1rBa0PI3psoRS1O+guj8JP0B7e5ED84qI229PQe+RIxVZp9zNxY2jOIAPM5jEEiMZzA7cz2gouY5yJGDkev8xTlP96GxUHiRyrCAfQ8AHEGTzHE4NPDf1IyCOPr/AFpoAnByR68EmIPvgH6EU4nNRZfAopwqG/cCIWM+gj1OB+U1q/EVjT6eTbe40XXtspQnaV7CMt9alySLSbKQFPC1XGrTGWGQMo3rB7flP50+1qVMee2ZIHdOdnZp9SY9wPeo6ifDLwfdEtyVUkLuI7TH5/lUnQOrvaE271hS7vc+827IKANjxRjBzP8AKmEyhyPlMgNPIyAa0/h6/phcR3Y73N3xF8B2UbiWgMFggAD9TWGs7KijNW1GJBwPMpQo0iQyFGYEZ9TSG3VnWWlS4VRt6KECtEboRZx2zIj2qEmt4ydEtIi2VW1Fw71SQnmUgmDuPaAWGJ9+1XDUdxk321uSF3ozNEwoY7oEZMH/ALmlqyePIoxVlu5rn1CJ4l6y4Q3CBbCq+QszN9iR8vAnNUYrfuWdOdK/h3MoW2zZZN27Z5QSBHH86wgKXp5PENSKGEUhFPIpIrpUjLEZSE5jaY/elYHtHJ7U+KaeR9D/AGpuQsRtIacRSRTyDEZRTopP1P0oyFiIRSUoJnjH1zxPA/y9/X2kNNSHiJSikpaGykhaKINJSsoi+JhZsXbKhSWNq27NbC2E2ncBCQSbhAkkn0/y6mutNp9Kb32u8qk2mtsLt0uwu2yy2ja3BR+9uJ9RFchq9Z4+tdmHLX4UAgBLZKW1APssRT/ijq7totFaOPu2uMdxO8pcNq3z+6m8D2avOw3o3vY7Dol7U37fipqC9srcBlLI8O6ihvvS6mEjkrnIpnSuq375lDYvKHVbhS1cZlBMBhbUqSOe3Y1zXReqMnStSoOWuJaTAgDUoRenvJt22AzgkGl/4bdS8G7dbEeC144JP3DB4GRycVDg6GdHd6k4e4r6W1cNud4W4shfV1howO/FSavW2lc79LcO0TutnxUdT+JSQoYZ5gVznwlqtuttOTBv+OGOQFLSCx9gx/WKn03WQ3VU1RMpev8AhgTzbjaAZ/DEGPep9ysNjc1V/Rq0OL1o7UOVVhtbzgnYWzDccx9KVrGlx/4koWUOPEt3ElGgq4lVG0zzxWHruulerW1LfdI6WWVAPDICqt7avBDPuM88elWOr9TVerWrJVBZt+FbuIUDDO0Xc5JImBnG2B3qspruLGLNZ+j23hU1mmckjHiopPH4SSY57HtVvq3SuoajwTde3eW226UhMyNwG2JEDhpk/WKxOpXLZ6kmne2PB2pZbdu3gi0pPmOZRoUDjy/nSXbNi51N7O0KAhVbykB99i0NxIEL8wKlRGRzJpSnJ8jSS4NHT9G1NtSHssQWT5XuXBH4uRxkT6wc4qJ7DgoHtvG9JkKcTDEllHde2fQUvQ9UL+v1Fu3evotm6TAvOLTqLvhuAEIKCeADx39V6N1u/c017UrqroS0HBFxLTPMTabIYPMxtkR696hpcUWpMqLYtx8qkgT+zzPhFsi2xI80DH0EyDUfSrTKyw7CXPmUmFnsvuBx34rWvdfvr0/7S9yw4b9iblhfMSt3epRY8wa2TOFwcnFeT6/451t0Q14ASDCWrKZHeVQGfzqtPRy70KWoeuP8LahSPvvnJAJG/MM2SVGIHuZNF/ojWwfEu2wVCkszG2p3+UZPHAn0rw6912+xJa/dJPP3jCfyBiqD3JMnJ9Tz+tdMNJx7mcp2e72Vstu26zSsVJ8ovoXMYO0A+aYn86n6t8NubQJuLAO4Nb3GdoJKz2kd8/SvC9HdwfrV6xqmUyrFSedpIn6xTlFvaxJo9aliCjbvm3AEtAxBBDcEfTuaYVrzmx8RaleL9z/M2/8A9016B8MahL+lR794G44aFhU2lbl1PwJJkKh/pFTH8uO7G/cyQimsPePpH07irSiwVgXbYYSSQ7mVicyDxmmhbUEi/bMc5bGf4fpVLWRLgVGUmcsPT5fVhj9Qc+g96j1d8IJkE5wDJGYkj6ir82iATftwPdoBOY+X61manQWBvueOGNwkBQfUjAlaHqqtgUB3222SIbnt3p1p/l3xB9CMe3fPtWUti2GJGYE5DGImTIAk8/yqw2qECFwpngnJ78is5Sk1SZSS7ou7XnKeX2MvMgCQMAcmZNS2ty37UlAqurtv4A3CWzyIGfpWVc6k5G6TGRyFAgGZIJjvmqr6pnyvmkSrk7gQRByCI7VUZT/Uwaj2Oi6hbC3X+QAuxHh/sox8nbbMj9KqNcUd/wDb61g/aS26Gjw43iB3E4x/L2NVb2ri0b43RBO1jgeaP05/lWqk6IpHRvrkH5TOYj0NVD1YSCpnbkqBO7tHuB/vWBrdWtq2joBD7SRIOCASBHtH5im9X1otMhU+QncYEypOD7gjI+tVbCkbQ64fQ/8ASv8ArRVR7qA5BzBwFggiQfm9CKWkB2B6L09brqTf8VhctMGsFiPEBDgANE+Zs/4j7Q7rPwbpFNu3qrzoUUqm5bigoYaAwG1iCxmDiRWPotX4tzcl07wWG5mbeDB4JEmc8e9Lf6m9wrae+zlflVmLZB4G7BMxjvx615/Xkux09JeS/d+DrH2PwxqVSzcuJdW6+5d5tq9vDMgEQ4/THOIelfBK27d1rOptMtyxc05feDbRrhUzuiJgcT68UvUOt3gvg3r4FtisKfMpiGWJmBIn0qynXdRp7QQOlu1EGUTaSSckkc/6T60n6l3VMOi/JU6d8C3A+ne3ct3jp1O8I9tw0lyT5WO2C1uBng1U0nwDq0OmAC3PCuszkFWJSUKlYJJwpkfw1f0HV79gxZYKqrEAKFhiSTg54Bk9hU+h65eQvcseCNxJcqpAcmZJhhmT7ZNC9RaE9Jowr3wRrvtSXGteVrniHymQN5uFYjJ2wPSafqvhnV/8we+1pjbe+7CAxYIbpYErHowmt7p3xDcSXtpZJmZQtk8ECWIHJBA9T9as9O+K71vcyWlYNzFwsPSFkEgT6U3rruHTkc3rNFqPtYveE8HUXnypwp1aw0YObZ3D2FVx469Ts3SrqD4lwvEqrNduNJ9GkpznNdUPiW5uMLdAZcEah2a2fKJtlgZB5zPftUx+KbhVgPHVi4ZTutXAEwPCh7eQR+LmT6YpfiNNB0pnnHwrcuourfZcDfZL5G5SCXZQuJGWhif51odJ1ZXSatAOTpwRGfMl5jH52x+ld1c+JyzJAuCP2m6zp7m4GTC4UKQI+v8AV+q+IbXimFBsxBDaVGcMGxtZSAVMtyMT3p/iNN9w6c12OGXVC50iyrEgD7QZJMKQihQRMQGdo4+Y8ZrghorXe+Pyj/evZur6+w2n1I2WMWrptsNO6NPhsRjeQrBguciBPtXhdnqDp8sZCjj93j+tb6cs03BmbWL9yL3gacYl2P0b69hUhWyoH3LmTAkHn/MayTrXmZzO7gcxE/pTburdvmYmMjPFaYS7v9xZI7Lot6x4G5tIzBmubWVLLGEQM4gsGAABNaV/Q6SNzWLyLAyEukD/AKGI/rXBaXVuE2h2CgkgBiAJBVse4JB9ia1B8Ranbt8ZyvEHaeOMkTWM9CV2n+7/AOlrUVbo6Nuk6JhIuXLYzkq6rgkGTct9oPccGrvwpeW11C3YS74llvKhJ3KrtLgjbid8jH79cqnxLqPDa2bgZHDggon/AJhJcyADJJJ5r0D4I6Rb1SWta4vG/bcsxRU8Py3XC4NxfWTAxPpSUZR+btfX/SBtPhff1M34X68Hv6h3HkNrUX0RuAtuXNtYGJt+XiKZ8P8AWQLGrFw7nS2rIzGTNyVxiPK+x84xit3pHwpo7fi3Lf2sqEu2rhZLcKt606OP2oOR3EwdvEwXaX4G0oHl+1RqFCeYWYba24AnxRsbPeODHennBipnL6TrU9J1BJ+9W4qBs7trspRuOwW8vM+celGt62tvS2XIFwtKnzRDKu4knacwUFdCvwLpwL1gDVbfndT4QIjcE2E3PPEngmYHzZrL1nwpbOnBAvNZS4dshBcBIVTKh9wXyxJHrVJwfBLszW6qv/MBDHYRaQeh8YeVo+rKao6XrcG62fOt8gc+ZD5QeMQx/QV0F34WVL1vcpDMLe1zct7B4QXZvYMQpAC4OTHBqpe6FYW61s7Mb/OL48Ih8NtYTMxxyParWItznrPVgti6oBg+E0dvOV8QH/pWPzp9rq3h27QSQPGdX48yBpA9p3Vo/Y9MqMPDXywseJuL8RBAyO88VH9osBYWwsgyAQxyeTI+gq00KmVzr2F2+OJ+0DnkoEKnHeCw+jGqJvt9mCFCTuG4EHcSFiTInsMVuXOpoEB+7VycjwrjCM/iPf8AKkudXIA2tkn5RZhYEd2AM07CmYT2br6ayqoxK+ICIiAWlefqasanpmodbK7CdttQ0zAgttWf4dtW361c5Nx5njaoX05GaZ/zM7QPEu+ISd05UKfQU8gpk1vo13asqAYURPEAD0oqP7Ta9Lh9zdeaKLQYlvo9na9/cDNqw9wAkAbxb3WyZA2jgz6GqFgMXtgEhsKCGE4ICnjOe4NejnpmmZrh8Kzuujw7gGp1G51KqAOMeULgcgj80t9F0ausWbc2wCn/AIjU4Mbtvococn901lRdnFdd0F1NRc2WrxtpddLYIYgIsqDJBwQAfzpvVtLc22gq3SvgWXYEE/eOFZsGeAU7fhNdkvSNE43eHbIZzcdhqdRG5iN5keoIxwJ4ofRaMwxVYZUtEjVakbVtqmyTgLgDJidpk5NLGIWzkbqXDoIAfeCLMNg7D5yIOfwoPpPrU3wf0XVNbu+HZd2D2gq7oGx2PjMYcdlX9R71u3OhWj5FvBU3C5t3G5skFQu8mWzGfqPerNvpeiC+GtoBCy3GjUagyUDKkT5vxtj2jmKlRTXA23ZR6d8L662jH7K6N9wq21LkMp2C+T94cKJH1C81n6zpWo0+muNetXNPua3aVTvAYNbBunzMZHkCn6e9dLY0GjVCirAe4paL99soMeaZ4uHGPfNPt6DRhGQr5GIYh9RdJV0DRJY4neIGOc80sI+AykcR07UuNJdgsdohVCy33hZTEHtG7mmtqHTQhSzqLl42grW4wio5gTgEuBM5ziuuv9E0osldOz2VYedlu3CzYJQKbhx5pXHJb2Nc9rejFtKLL3y7W7l26CxYswbwkCAtwYQgzADMO00lpxb4HnIp9R6pcWxY3XWk2vHnaQcXHsqDnObZMGctWhquoXF1zWyw8rCzG1ghIYgtE87u47Co9Z0K3cs2EYXAyWRagOuEW7ccN8uX3OcAkQvPNaWvtlr7XN91d91nId2FgD7Q5MKAScGQIwNoOcUPQjXA1qS8mNe6s7PrLYdSq2dRiCY8NSpK4AEnH5zmK85NexX3tJor4Z7j6m5a1ChTc1BB3K0KtonYSADkcQcYNeYN0S9n7q9iAfunwTkAiO9a6UYxWyoibcuTLorSPRbwbabV7cDt2+E87omIjmMx6VGemv8AuvyF+Q4YxC/XIx71qQV7PFSTWx0n4fa4DKXPmK4WMhd0EnvkVesfC+7cVW6wTLfIIEEiTHJ5qHNJlYs5tTXS9J661u1atJbD7d73DyQC5jA4jGT6irS/B7bVYW3IfiHQwCNwLQPKI7nmtDp3wUiv967IxbYpV5XyhmYNtUyTt+XttaeKiWM1TRUbjuiHqHX/AA74t+EfktFlJJbddAMexhgYiourfEXgagKLYCgw8kyDg4PtunI9K19R0lbl8uyNMI5dZABtWNlsAsubbMqA8ZxyIpvxB8OpcDNbuO17cpKq0AhlVfKGAI4U55kxWUfTaXgt6szm7OtuXL7qiloVnYg/LP4mPpuZR+dUE6mzWmfblWXzT2YsAI9fKa9D+D+nW7JvySvj2grFouD8WRt7QT+n1rFt/Ctu2GS3cuspC7nV0QtBJVlEHbMnBnFaqEeKIc2cjquosERgog7u8yV5+nNM1evKlSACCAx+nEe1devw6VXLO4EkbrhB8wE5VhI9MHmqtz4aXG62G/CW8WAYk5+8EHFaYInJnN/anF/Zj5tkdgSYGfr/AEqHT3bjMMTuDRIxgTj3rrbvQFDb2tgMCGJLkQQcHL+4qO/0ZgsqCcFv20+TiYZyIyKeKFkzk0W7ncrxBMlWEfyqPSXnLgSPNMTkd627vwpcCgouRyCyyQ07cdj/ACqS38NXECstti4jAdDByTgZYY/Qj2JrAVswrVwzhiSVYjAxAJ7MSDim+KWQCeTB+gzW/wD/AIrcVSVViykqFlfMDgd+YYH/AGqonw1qYBWy5EluU4XnM9ooxCzGTWMBFFaQ+G737jfqv+tFFBueraKw2oE20NwKFDMSLb7TuIUAqoYgL8wnhwFyKajWwCVzuuG3Z3ugDOu022YlgQN3lI3r8olZwJ+jW7V7T2Ll9/EIttqE2MviC/4oF1FVEUbIt2/L2lzjbNV9PZ072FtJYAZrly5cuNy6l1YAMcqCEtqwmDLc81hFyrc2bQ3w1LQu/aDsh7iw8LPYEboASOPMCZAlW+C+xmdXY+YAI1tQktuVSAzFmUEASwGAMyaTVC1avJbQbbniC4S8EkmAoUniGa4uDEJ3mpNVpSpNi0b2y46IjDaNwBS473mX5V8xQn8QXjvSTbdMUmkrT/wRal/BVnZQgVFPigq0yQrYVoBllAUHcFcY70/UXPDtMWkrseNrbZ2EhnDNLBU2kCBB/nU2p0NxXG65aO7UbLlxU2XDauOdrqybVLnft3EGB3MVEei3NKbKW7ninU7wlyT4iXgSVLgCGPmMyPlZvQVVMnON0HhkgQx3gvAUkKu6TDsGIZWjP4huOckFG0zPbYi44YnAUgodzkAgruJcgeUDJmIk1Lb0pF+5Y1L7mt2rlxL1u4wVoVCuxCRMw8qZ4IzzVXVau5pN6+OnjT5NgUCHRWLmyQUQkPMZkkgyBU7oHqxStsn+ytDEo3YBtrszEuNwMSMmecYjHJHRnKoAyKX8rgBhEt5gsKfMYzke5Emo9PqLgsOLf7Vm8NtrplZB3bmEWzhmglQDmSZFO0Wi8PTW7tm4pDOS1vFtVWW2FnTKoAtzAmJO3vLqy0/ItvXLsbsokb0VthKBTIJEq0FyRMncBjlnXl8zKzHytcnaJKOpm2Lm0gkFWMr2KxLH5q41du5prBF43Gum8TcYeSwFDMsISJYlVVi0ySTzzLq9aLyC8bqM1q+gYLgBLdslWM5a0zqzHdEtzMxQ9k2wbXYely2p8NHa4bgY2/LvlSynzXBlQGLfMolpzgS61dYSS27YxAVUKy90gKF8SDxukwJCyImKh63pGfRtf091A/hlFAthS+9iXKXA0EOzFx6CBiZMN/qP3wtRhUCrcVFHguuwMLVwQUSRlTMwBgBYrcnJdy7c3EqqFtpBVLmWLceRfMB6YAjyDPmplxrt1ixBwrAHxGhk8wJuEhodYJIAWAw+WBNC91W5dKWi4+QNc2rbnO1XeGBLADaIBBzWf0nrHiLav7LarvuQo3FwxVlILSNwIkhTiecYqZWtyepFcnQ9PtAqHQk7mfapDeIwfYwDAqqsGKmCuCCeIpQ0AKWXcSg+8kEz4dpQskLG43RgnMEwJnG02ruCw9osUJYtbugi49ofd/IBGwAAiJyP1GRrdQ2nIYFhtKrcLbmXwnOxzbkjfJAMRiSODVuElyHUi+DfXUEhSBClnLHw2MQSG27GCp5UuMEyQQVMzV7wiIIIC3A5ZhbZVCFbTbgGP725TyPNg1jaXqz3Ea6QCtoXlX7pWJV0Unt8vlyT7TWfodVbe4LrLblvKCdxZdxO0AsSNxbuIPmOYgBqLaDqRe6OgNzMsRhwjqULPudN1t5zgyDuiM8Hs17gPmBlXuFV3/icy297Zh5ZfKTMSFEYG7k9XqTZTxiii7IKi6gcbQWAVWmd0tumZwATT+mOjp5do3DbkG4GzO50cwfrIP6UknaT7kvVidVrdV55LGfORbJKwEY4Uo+/zfdeYB53NC5k1n6yhUI4ZbpUSA2yGfyo4uXOJGSCN2EEDgcz4iNf2MpIugFxJVd6JtAUqZCwbhA7T7VZ6vq3s22uBixDEKNoCqHjmDmYaTgyR7VoobXYOe9G6+pXKwqsi/LuKqweV2wLha2JCdisg8iIhfr5DbCN11uDvFtlC+YkwgYmAJHrHaub1uuZwoeRbuqrqAwEBTInbMZj3zT7VlSw3HapZiEVgZLjbBKgESTGOJ55qlBPgWextaTrO0E27buTtVyx3MCYUIAACI2+YMRGOcCptL1NSSSyngwm52Ki3aIhlYgfeqwmD37kGsI6VLYMESUjBKkloUs/PmhcnuZ9axE6ubdq5aIG7c3YRPyzgcjPNFKPIW2dPZ6qhlNyFgweLQuRJlDgMZhScRGePSW51S4NzFrSogY7nRhLlQUEEHtkiTJI4+UcvpOpRatjmXcMSAWjYogE9j5Tj0rYG26FGzxHaWZju27lB2ByokRMAD3qoqxN0Wv+Z3WdlUhmJFzbtXYsgjah3GfMI7+UERTDf2pcIWC0C78vmA4VpYFRE+YhY9sVV6dqA6BRuULMqrEKr+i58wEnmeBWeusWTkhz5GPl3SnyvJHzQ0T3inikCdmhrta/iNvgsDEhbZBjAzs9AKWoLfV3AAAVo7ttk/XHNFTSNFCX9vqjsdLeu2tFaU2ijIFtqZCmNx+ZpAnce2Tn1zX6rrHs6dwqlW2qrMsyBuXBJ4/EBHvPvZ6hfN28SyOFthFS3dIKgoSxuC2jFSxJwTmAOKx/ibrt3Ub0dGCxa23OFeFkgTyZJ7n5c0tPTaab4JcrINPflLL7lLl2UAn7zyi34ZUDhctJ9RNdmbouIPOy+Ultph1ZiR6ZgHmIrzXVdYu6e2LaPKFlcocgMFKiRycbvTtXYdE6rau6e1sVfEAMwxJRiAGnPcwc9xWetp5S2JXtbfksdT1Rs6VgQSFuqUwsIq37Q2vBkFmZyBB4NavUdYh1Olfbc8lvxGRW2wT92DJ7nwjxkHM9q4z4g+JbaE2/2ptMhKsfK0QCpPJjBkZkViP1rUIi3Lt3dvtlUX8USWEHbhRuPf8AF3ptOwVcno/xSh+3bkJYm1YU5XxV+8v79wB25DLJBzHrNcb8ZORf3Xiq3gqeVcMQJVSABtbhQTM+X61PZ+IG+z+M8ADafxY3GIUbc9+9YPXusLc2QCQyeYtG8yxaCR6GKpLbciXu2IOn+Let3lYz5SBb3FXZp3g5w0ZPMwMVdTrDnpb2lYwCqjzCQjO52/8AqPPvVTp4Nt96mQqnBPG6RP5GP5Vo2LysEDKpSBgqIHbHpzzWb2NmjK6Zrnt2do2csYddwjErE+on9K3bd9FtzZeWuQjo4BUqXEnaYwCCI9JrnurbVuwMeVTKqFUnaATtBxJBrRKraRCQhNyVnaQylgWzPPP0q2iEzqNb1nbplTcNqsrYAUlduxVIHaQD+VZmhdmcm4QSRcnE+V3ELEAEfX0rK6tZK6YXdrkuAqsCNqLbdSd3c7if5CrvTgwUMykSAJIjIg/n3/Sit1QXsTdR0xQMbdx/EFu4FZmwyEFyn+EiCVgj5e8VzPS+pMLYt+XaHDy2SsAzH1mu21zAlEPPJ9pBXP5E/rXLdWsfZnZLMqGQBhAJMz3IkYI4pyVbk5LuaXT+s+W4GO4rcCptA828kKBxPr9BWv0y6SuSNsHDCZkeafY1x+k6OTbFwvtOGRVBNyfwGAPWD9K0rrX7Ng7jte9d2oJDG2rEzOOece/ahSdUzTUjG9jU6NrU2qAxAYHYIOe5/rVXRWXttsXyZVpkHcCMe0YinaO+AvkiE8oj2x/rQuqZmU7WK8hwCUE5IJGBEE5iqozvwZnxC5ci2IJLggSIkbgQfQZn6VD0zTlSxCMu1fDcsyt96JJCxkKRHrxzmtK7rfDvfsjDX3BdgQAAQPL/AJZP61Y+ILkLcZPLu27toUbyTDTjnjPOKVbjW+xRZWuWgQQuwq5JyBBj198+01L1Kxu0h3cq6gAmASDIH0Ktie9Y6N4lscEo4JXcoMAHO3kiSO1Wl6yqkWSilZAYn5VgzxBmDNCdKhtbj9W7EIjMMOqwYAHr5jiIEfpThYMhVZSwiDlCW3Akk5wIBFS6xlwVCKoOSCPTmCIHfIqlqDKMVmYJUrk4AOIpqRNEGpuXLbnxlC7sBgMGOdp75PHv71U6po23FwJDGcRJ/wAUDIn0qt9rLMDcLMB6tn3gkGDx27VrvfS6qJbC22EEMvlwZDA/lGSfzpbSK4F+wi34RJnykwc+cgBvaB7TWn0u/tECQMH65j+1ZN3UAsqyZXcImQvER7YqfTdQCMqvhCCZ7AmOR+VXFpMlqydmZGuQjFC87gpPzQTJ/P8AnWb1jRsrI+3yuAZggFpJgz3iKs9L1txw28MbbGNw7HHlMdoIzT9Qxa2Vus27jBG3yk7SR68ZEUZJqgqiBntfvR+VFQ2bVkKA0Fu/Jz+tFbVH7/gWTOj6f1Teq4Y7lknkAmVIJ9iDWxcXxdKEfybgu3cJMiLmMiTj+Vcz07QXLFqSysCZIUk7ZHeR/Sr1vVsu4XPNJIWQAQnoDzH6Vlcm0qLpDOnDT6pBbLMTa3uWKrLFzLEypknGMnAqXS3rNpCNNuUkyzODyJEFTEdiYjiqmk6atku1tjDKTE8AdqoXrlx1uFVyqtu86hljDHaTuIA7jFJ2t2LksN8LK7GNQCY3n7rAETBO7BGMVB1zpRKWzbDu6jYwEFYEbNgHmjkZ9BxWFo9UyPIYicN7qfmBrqbCsYMMAYIbIBHsfcGKzu9kh0kZvUtHdXT2rY+8AJJ2I0o37rYzyRPtHasgbrbgsIZIIVl954NdbrOp+E6MohgG3LJIIOBGef8AQVW+IiL5sM0KGt3YIndKgsASQPLMR9T61UluEeLRS6VdNy3d3Ri2wwI4BcEdplf6VodPsm5stzAPfmAPMR+gioPheyDZb/EWH5Qo/wDkasfD/Ubfi7bxHyGIH4pGcdwob9ahrgbZV6hpguuVYLhVBAVckhWK4n1ifzqn4ty411H9cbmxaYMY2/zGOa6nrdtbbhlA3sCC0eYKIxPft+lcxr7wL45xuPqeB/IVTiKLNfoKtat7d4JLE4OACAO/0q7qNMSCFjfIZQcKSOxjgETXNaK+RcAJMZH8q3r2oJ4EFCpHrGK1091RnLklu3POfYnvPE9zzVXX2DfvkSFlVknsAoB7HPNXOqHfeYqVAIWJ5MquPrNZnxFpbvihrW7ZPmKzzgSQO0AZ45oktiWsjTQBAdsiPKoHYD0J5+s96LyWSsOSwkOCZUqyjbODkie9Vr7qyhkIjvBmT2P9v0pPEmBHHBOJPdlJ59KvFMdssvpksObRxuynzQJyZJmc03S6Y2B4Zfdzu5BmTP5GQKi1WoZTLjB4yp4474xGPb61UfUHfOYUNOZyRj+gNSqTHuzWLDaBnaI/ESQQeZPvVDVajeHS6x7AEBRBWBJjJUkZ+ppnTdXvaCYBgnOM7v8AesC9e3395kgzjglTOPrBqZrwVF+Te0WqW1bSHO+QgARYk8gnuOc1ytu7FwN/iDfzmp7xa3dAVw23KkQwG7scc+tamq6cnmAWCJiOZqEnLjsO6E6lYfYXU7VBmMhiOxXGRn1qx8OagFG3ORDAkQDungk88zVbU6wrZS23zfi74BwB+oql07VbLkDA/wDqRV0lIm7Ro6npcXw1tAbbGCOVQkwTH7verepVGO1bahioAOFOACMn6VasXN6kgCPfueTVO8ApYuoMBdnfsZPtxFX06FlZj3dS1t2VVUbhtaIYEzngx2H0qHV6tx5OFgYMGZAIMdjkUXnyT+X+sUl7TkobhYSCF2nnjBHtg/pWMo7bFpl3prEWW8oIUyfNBMiSB9IFaes0YVBgk3FkF5lccSO3FZnTNUpt7CokHJ9R2P5Yrb1D7tKCo/ZjaRzgQP6RWySxTF3MoaC1+8P1/WkrLdWk4iisxndWPk/L+1Z+qPnWiitmIs3f2Z/gauUDnxL2Tm24PuIGKKKy1PiEeTMr0D8FodvDTH5UUVOj8g1OC5Ztg8gH5eQD2ql1S0pOQDjuAaKK3mZwOZ6jeZHUIxUScKSo5HYfQfpVO2fv/wBf/bRRXG+Tf9J2nWMok+i/2rldQMn+N/7UUVs+CEQdPP33/VXUdOP3i/5f6iiir0vixTNDrigPbAAAAAA7DngVVdzv5PPrRRWiIfBi9L/b3x2BYgeh3c1r3jJg8A49qKKjT4LkZ+qOR/F/Y1Df+Rv4h/QUUVEvkJGX0s+W5/D/AGamH5h9f7iiipjwXLk6xdIhs2mKIW2IZ2iZgd4qseT9aSiuiJizG6184/7/ABGsoc0UVzz+Rrp/E6nQMfDX8/61D1U8f9+lFFdT+JkuTD7n6/3pdWf7f0NFFc8vizXuHTv2g/P+ldX04/cXfr/alop6f9MH8jmLjGTSUUUD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descr="http://upload.wikimedia.org/wikipedia/commons/thumb/4/41/Mosqu%C3%A9e_Masjid_el_Haram_%C3%A0_la_Mecque.jpg/265px-Mosqu%C3%A9e_Masjid_el_Haram_%C3%A0_la_Mecq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185" y="2362200"/>
            <a:ext cx="507361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875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smtClean="0"/>
              <a:t>House of </a:t>
            </a:r>
            <a:r>
              <a:rPr lang="en-US" sz="2200" dirty="0" err="1" smtClean="0"/>
              <a:t>Muhammed</a:t>
            </a:r>
            <a:r>
              <a:rPr lang="en-US" sz="2200" dirty="0" smtClean="0"/>
              <a:t> in Medina. (Holy Site)  Medina is the city that </a:t>
            </a:r>
            <a:r>
              <a:rPr lang="en-US" sz="2200" dirty="0" err="1" smtClean="0"/>
              <a:t>Muhammed</a:t>
            </a:r>
            <a:r>
              <a:rPr lang="en-US" sz="2200" dirty="0" smtClean="0"/>
              <a:t> and his followers fled to after facing </a:t>
            </a:r>
            <a:r>
              <a:rPr lang="en-US" sz="2000" dirty="0" smtClean="0"/>
              <a:t>persecution in Mecca.</a:t>
            </a:r>
            <a:endParaRPr lang="en-US" sz="2000" dirty="0"/>
          </a:p>
        </p:txBody>
      </p:sp>
      <p:pic>
        <p:nvPicPr>
          <p:cNvPr id="4098" name="Picture 2" descr="http://upload.wikimedia.org/wikipedia/commons/5/5d/Tombstone_of_Umar_%28r.a%29_by_mohammad_adil_ra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567405" cy="461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728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Timeline of U.S. Involvement in Saudi Arabia-Page 1</a:t>
            </a:r>
            <a:endParaRPr lang="en-US" dirty="0"/>
          </a:p>
        </p:txBody>
      </p:sp>
      <p:sp>
        <p:nvSpPr>
          <p:cNvPr id="3" name="Rectangle 2"/>
          <p:cNvSpPr/>
          <p:nvPr/>
        </p:nvSpPr>
        <p:spPr>
          <a:xfrm>
            <a:off x="533400" y="1524000"/>
            <a:ext cx="7239000" cy="4524315"/>
          </a:xfrm>
          <a:prstGeom prst="rect">
            <a:avLst/>
          </a:prstGeom>
        </p:spPr>
        <p:txBody>
          <a:bodyPr wrap="square">
            <a:spAutoFit/>
          </a:bodyPr>
          <a:lstStyle/>
          <a:p>
            <a:r>
              <a:rPr lang="en-US" b="1" dirty="0"/>
              <a:t>1980s: </a:t>
            </a:r>
            <a:endParaRPr lang="en-US" dirty="0"/>
          </a:p>
          <a:p>
            <a:r>
              <a:rPr lang="en-US" dirty="0"/>
              <a:t>CIA Director William Casey arranges for Saudi Arabia to pay $2 million to prevent the Communists achieving electoral gains in Italy. </a:t>
            </a:r>
          </a:p>
          <a:p>
            <a:r>
              <a:rPr lang="en-US" dirty="0"/>
              <a:t>The US constructs a series of military communication systems "</a:t>
            </a:r>
            <a:r>
              <a:rPr lang="en-US" dirty="0" err="1"/>
              <a:t>superbases</a:t>
            </a:r>
            <a:r>
              <a:rPr lang="en-US" dirty="0"/>
              <a:t>" in Saudi Arabia. The Saudis foot nearly all the $200 billion bill for these bases. </a:t>
            </a:r>
          </a:p>
          <a:p>
            <a:r>
              <a:rPr lang="en-US" dirty="0"/>
              <a:t>The US has Saudi Arabia fund and support the mujahedeen fighting the Soviets in Afghanistan. They provide hundreds of millions of dollars each year, probably totaling more than a billion dollars. One of those </a:t>
            </a:r>
            <a:r>
              <a:rPr lang="en-US" dirty="0" err="1"/>
              <a:t>mujahideen</a:t>
            </a:r>
            <a:r>
              <a:rPr lang="en-US" dirty="0"/>
              <a:t> being Saudi national Osama bin Laden. Bin Laden is recruited by the CIA to help lead and raise funds for the </a:t>
            </a:r>
            <a:r>
              <a:rPr lang="en-US" dirty="0" err="1"/>
              <a:t>mujahideen</a:t>
            </a:r>
            <a:r>
              <a:rPr lang="en-US" dirty="0"/>
              <a:t>. </a:t>
            </a:r>
            <a:r>
              <a:rPr lang="en-US" dirty="0" smtClean="0"/>
              <a:t>The </a:t>
            </a:r>
            <a:r>
              <a:rPr lang="en-US" dirty="0"/>
              <a:t>U.S.-supported regimes in Kuwait and Saudi Arabia support Iraq's war effort [against Iran]. Kuwait contributes over $30 billion. The U.S. sell over $20 billion worth of arms to Kuwait, Saudi Arabia and other Gulf states during this period and allow Saudi Arabia to transfer large quantities of U.S. arms to Iraq during the war. </a:t>
            </a:r>
            <a:r>
              <a:rPr lang="en-US" b="1" dirty="0" smtClean="0"/>
              <a:t>1980</a:t>
            </a:r>
            <a:r>
              <a:rPr lang="en-US" b="1" dirty="0"/>
              <a:t>: </a:t>
            </a:r>
            <a:r>
              <a:rPr lang="en-US" dirty="0" smtClean="0"/>
              <a:t>Saudi </a:t>
            </a:r>
            <a:r>
              <a:rPr lang="en-US" dirty="0"/>
              <a:t>Arabia takes full control over Aramco. </a:t>
            </a:r>
          </a:p>
        </p:txBody>
      </p:sp>
    </p:spTree>
    <p:extLst>
      <p:ext uri="{BB962C8B-B14F-4D97-AF65-F5344CB8AC3E}">
        <p14:creationId xmlns:p14="http://schemas.microsoft.com/office/powerpoint/2010/main" val="2863757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Timeline of U.S. Presence continued p.2</a:t>
            </a:r>
            <a:endParaRPr lang="en-US" dirty="0"/>
          </a:p>
        </p:txBody>
      </p:sp>
      <p:sp>
        <p:nvSpPr>
          <p:cNvPr id="3" name="Rectangle 2"/>
          <p:cNvSpPr/>
          <p:nvPr/>
        </p:nvSpPr>
        <p:spPr>
          <a:xfrm>
            <a:off x="457200" y="1523999"/>
            <a:ext cx="8229600" cy="5324535"/>
          </a:xfrm>
          <a:prstGeom prst="rect">
            <a:avLst/>
          </a:prstGeom>
        </p:spPr>
        <p:txBody>
          <a:bodyPr wrap="square">
            <a:spAutoFit/>
          </a:bodyPr>
          <a:lstStyle/>
          <a:p>
            <a:r>
              <a:rPr lang="en-US" sz="1600" b="1" dirty="0"/>
              <a:t>1990: </a:t>
            </a:r>
            <a:endParaRPr lang="en-US" sz="1600" dirty="0"/>
          </a:p>
          <a:p>
            <a:r>
              <a:rPr lang="en-US" sz="1600" b="1" dirty="0" smtClean="0"/>
              <a:t>5</a:t>
            </a:r>
            <a:r>
              <a:rPr lang="en-US" sz="1600" b="1" baseline="30000" dirty="0" smtClean="0"/>
              <a:t>th</a:t>
            </a:r>
            <a:r>
              <a:rPr lang="en-US" sz="1600" b="1" dirty="0" smtClean="0"/>
              <a:t> </a:t>
            </a:r>
            <a:r>
              <a:rPr lang="en-US" sz="1600" b="1" dirty="0"/>
              <a:t>August – </a:t>
            </a:r>
            <a:r>
              <a:rPr lang="en-US" sz="1600" dirty="0"/>
              <a:t>The Iraqi invasion of Kuwait is dramatic to Saudi politics and security. Saudi Arabia allows hundreds of thousands of foreign troops (mainly US) to be stationed on their own soil. </a:t>
            </a:r>
          </a:p>
          <a:p>
            <a:r>
              <a:rPr lang="en-US" sz="1600" dirty="0"/>
              <a:t>Neither the US nor the Saudis consider it remotely likely that Iraq would invade Saudi Arabia, but US Defense Secretary Cheney flies to Riyadh and tells King Fahd that his country is in danger and needs US forces there to protect it. Saudi Arabia accepts the forces. </a:t>
            </a:r>
            <a:r>
              <a:rPr lang="en-US" sz="1600" dirty="0" smtClean="0"/>
              <a:t>The </a:t>
            </a:r>
            <a:r>
              <a:rPr lang="en-US" sz="1600" dirty="0"/>
              <a:t>US pressures Saudi Arabia and others to support its motions against Iraq in the UN by having them give various perks to wavering nations. </a:t>
            </a:r>
            <a:r>
              <a:rPr lang="en-US" sz="1600" b="1" dirty="0" smtClean="0"/>
              <a:t>September </a:t>
            </a:r>
            <a:r>
              <a:rPr lang="en-US" sz="1600" b="1" dirty="0"/>
              <a:t>- </a:t>
            </a:r>
            <a:r>
              <a:rPr lang="en-US" sz="1600" dirty="0"/>
              <a:t>Bush tells congress that huge numbers of Iraqi troops and tanks are massing in Kuwait to threaten Saudi Arabia. Russian satellite pictures show nothing of the sort. </a:t>
            </a:r>
          </a:p>
          <a:p>
            <a:r>
              <a:rPr lang="en-US" b="1" dirty="0" smtClean="0"/>
              <a:t>1993</a:t>
            </a:r>
            <a:r>
              <a:rPr lang="en-US" b="1" dirty="0"/>
              <a:t>: </a:t>
            </a:r>
            <a:endParaRPr lang="en-US" dirty="0"/>
          </a:p>
          <a:p>
            <a:r>
              <a:rPr lang="en-US" dirty="0"/>
              <a:t>USA asks Saudi Arabia to pay for the Gulf War, that cost USA alone US$51 billion. This comes at a time when the Saudi economy is facing severe problems, with budget deficits. </a:t>
            </a:r>
            <a:r>
              <a:rPr lang="en-US" dirty="0">
                <a:hlinkClick r:id="rId2"/>
              </a:rPr>
              <a:t>[2]</a:t>
            </a:r>
            <a:endParaRPr lang="en-US" dirty="0"/>
          </a:p>
          <a:p>
            <a:r>
              <a:rPr lang="en-US" b="1" dirty="0"/>
              <a:t>1994: </a:t>
            </a:r>
            <a:endParaRPr lang="en-US" dirty="0"/>
          </a:p>
          <a:p>
            <a:r>
              <a:rPr lang="en-US" dirty="0"/>
              <a:t>Islamic dissident Osama Bin Laden is stripped of his Saudi nationality. </a:t>
            </a:r>
            <a:r>
              <a:rPr lang="en-US" dirty="0">
                <a:hlinkClick r:id="rId3"/>
              </a:rPr>
              <a:t>[1]</a:t>
            </a:r>
            <a:endParaRPr lang="en-US" dirty="0"/>
          </a:p>
          <a:p>
            <a:r>
              <a:rPr lang="en-US" b="1" dirty="0" smtClean="0"/>
              <a:t>2000</a:t>
            </a:r>
            <a:r>
              <a:rPr lang="en-US" b="1" dirty="0"/>
              <a:t>: </a:t>
            </a:r>
            <a:endParaRPr lang="en-US" dirty="0"/>
          </a:p>
          <a:p>
            <a:r>
              <a:rPr lang="en-US" b="1" dirty="0"/>
              <a:t>September - </a:t>
            </a:r>
            <a:r>
              <a:rPr lang="en-US" dirty="0"/>
              <a:t>The London-based human rights group Amnesty International describes Saudi Arabia's treatment of women, particularly foreign domestic workers, as "untenable" by any legal or moral standard. </a:t>
            </a:r>
            <a:r>
              <a:rPr lang="en-US" dirty="0">
                <a:hlinkClick r:id="rId3"/>
              </a:rPr>
              <a:t>[1]</a:t>
            </a:r>
            <a:endParaRPr lang="en-US" dirty="0"/>
          </a:p>
        </p:txBody>
      </p:sp>
    </p:spTree>
    <p:extLst>
      <p:ext uri="{BB962C8B-B14F-4D97-AF65-F5344CB8AC3E}">
        <p14:creationId xmlns:p14="http://schemas.microsoft.com/office/powerpoint/2010/main" val="2419517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2001 Timeline: U.S. &amp; Saudi Relations</a:t>
            </a:r>
            <a:endParaRPr lang="en-US" dirty="0"/>
          </a:p>
        </p:txBody>
      </p:sp>
      <p:sp>
        <p:nvSpPr>
          <p:cNvPr id="3" name="Rectangle 2"/>
          <p:cNvSpPr/>
          <p:nvPr/>
        </p:nvSpPr>
        <p:spPr>
          <a:xfrm>
            <a:off x="838200" y="1981200"/>
            <a:ext cx="6553200" cy="3139321"/>
          </a:xfrm>
          <a:prstGeom prst="rect">
            <a:avLst/>
          </a:prstGeom>
        </p:spPr>
        <p:txBody>
          <a:bodyPr wrap="square">
            <a:spAutoFit/>
          </a:bodyPr>
          <a:lstStyle/>
          <a:p>
            <a:r>
              <a:rPr lang="en-US" b="1" dirty="0"/>
              <a:t>11</a:t>
            </a:r>
            <a:r>
              <a:rPr lang="en-US" b="1" baseline="30000" dirty="0"/>
              <a:t>th</a:t>
            </a:r>
            <a:r>
              <a:rPr lang="en-US" b="1" dirty="0"/>
              <a:t> September - </a:t>
            </a:r>
            <a:r>
              <a:rPr lang="en-US" dirty="0"/>
              <a:t>Fifteen of the 19 hijackers involved in attacks on New York and Washington are Saudi nationals. </a:t>
            </a:r>
            <a:r>
              <a:rPr lang="en-US" dirty="0" smtClean="0"/>
              <a:t>After </a:t>
            </a:r>
            <a:r>
              <a:rPr lang="en-US" dirty="0"/>
              <a:t>the attacks and whilst all other flights are grounded, private jets fly wealthy Saudi Arabians, including members of the bin Laden family out of the US. None of them are questioned. </a:t>
            </a:r>
            <a:r>
              <a:rPr lang="en-US" dirty="0" smtClean="0"/>
              <a:t>[</a:t>
            </a:r>
          </a:p>
          <a:p>
            <a:r>
              <a:rPr lang="en-US" b="1" dirty="0" smtClean="0"/>
              <a:t>November </a:t>
            </a:r>
            <a:r>
              <a:rPr lang="en-US" b="1" dirty="0"/>
              <a:t>- </a:t>
            </a:r>
            <a:r>
              <a:rPr lang="en-US" dirty="0"/>
              <a:t>Tony Blair hails Saudi Arabia as "a good friend in the international coalition against terrorism." Still no mention of human rights. </a:t>
            </a:r>
          </a:p>
          <a:p>
            <a:r>
              <a:rPr lang="en-US" b="1" dirty="0"/>
              <a:t>December - </a:t>
            </a:r>
            <a:r>
              <a:rPr lang="en-US" dirty="0"/>
              <a:t>King Fahd calls for the eradication of terrorism, saying it is prohibited by Islam; government takes the unprecedented step of issuing identity cards to women. </a:t>
            </a:r>
          </a:p>
        </p:txBody>
      </p:sp>
    </p:spTree>
    <p:extLst>
      <p:ext uri="{BB962C8B-B14F-4D97-AF65-F5344CB8AC3E}">
        <p14:creationId xmlns:p14="http://schemas.microsoft.com/office/powerpoint/2010/main" val="482763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 Qaeda’s Greatest Strengths Today</a:t>
            </a:r>
            <a:endParaRPr lang="en-US" dirty="0"/>
          </a:p>
        </p:txBody>
      </p:sp>
      <p:sp>
        <p:nvSpPr>
          <p:cNvPr id="3" name="Content Placeholder 2"/>
          <p:cNvSpPr>
            <a:spLocks noGrp="1"/>
          </p:cNvSpPr>
          <p:nvPr>
            <p:ph idx="1"/>
          </p:nvPr>
        </p:nvSpPr>
        <p:spPr/>
        <p:txBody>
          <a:bodyPr/>
          <a:lstStyle/>
          <a:p>
            <a:r>
              <a:rPr lang="en-US" dirty="0" smtClean="0"/>
              <a:t>Its ability to inspire other religious groups and individuals.  </a:t>
            </a:r>
          </a:p>
          <a:p>
            <a:r>
              <a:rPr lang="en-US" dirty="0" smtClean="0"/>
              <a:t>Today,. As Qaeda is an ideological movement with weakly linked groups and individuals across the world.</a:t>
            </a:r>
            <a:endParaRPr lang="en-US" dirty="0"/>
          </a:p>
        </p:txBody>
      </p:sp>
    </p:spTree>
    <p:extLst>
      <p:ext uri="{BB962C8B-B14F-4D97-AF65-F5344CB8AC3E}">
        <p14:creationId xmlns:p14="http://schemas.microsoft.com/office/powerpoint/2010/main" val="2491578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Regions where terrorism poses the greatest threat today</a:t>
            </a:r>
            <a:endParaRPr lang="en-US" dirty="0"/>
          </a:p>
        </p:txBody>
      </p:sp>
      <p:sp>
        <p:nvSpPr>
          <p:cNvPr id="4" name="Content Placeholder 3"/>
          <p:cNvSpPr>
            <a:spLocks noGrp="1"/>
          </p:cNvSpPr>
          <p:nvPr>
            <p:ph sz="half" idx="1"/>
          </p:nvPr>
        </p:nvSpPr>
        <p:spPr/>
        <p:txBody>
          <a:bodyPr/>
          <a:lstStyle/>
          <a:p>
            <a:r>
              <a:rPr lang="en-US" dirty="0" smtClean="0"/>
              <a:t>Pakistan</a:t>
            </a:r>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pPr marL="0" indent="0">
              <a:buNone/>
            </a:pPr>
            <a:r>
              <a:rPr lang="en-US" dirty="0" smtClean="0"/>
              <a:t>Somalia-See map on rt.</a:t>
            </a:r>
            <a:endParaRPr lang="en-US" dirty="0"/>
          </a:p>
        </p:txBody>
      </p:sp>
      <p:sp>
        <p:nvSpPr>
          <p:cNvPr id="5" name="Content Placeholder 4"/>
          <p:cNvSpPr>
            <a:spLocks noGrp="1"/>
          </p:cNvSpPr>
          <p:nvPr>
            <p:ph sz="half" idx="2"/>
          </p:nvPr>
        </p:nvSpPr>
        <p:spPr/>
        <p:txBody>
          <a:bodyPr/>
          <a:lstStyle/>
          <a:p>
            <a:r>
              <a:rPr lang="en-US" dirty="0" smtClean="0"/>
              <a:t>Yemen</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2947916"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040752"/>
            <a:ext cx="3877414" cy="4664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514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of a terrorist nuclear attack</a:t>
            </a:r>
            <a:endParaRPr lang="en-US" dirty="0"/>
          </a:p>
        </p:txBody>
      </p:sp>
      <p:sp>
        <p:nvSpPr>
          <p:cNvPr id="3" name="Content Placeholder 2"/>
          <p:cNvSpPr>
            <a:spLocks noGrp="1"/>
          </p:cNvSpPr>
          <p:nvPr>
            <p:ph sz="half" idx="1"/>
          </p:nvPr>
        </p:nvSpPr>
        <p:spPr/>
        <p:txBody>
          <a:bodyPr/>
          <a:lstStyle/>
          <a:p>
            <a:r>
              <a:rPr lang="en-US" dirty="0" smtClean="0"/>
              <a:t>The threat is small, however, there is concern in U.S. about </a:t>
            </a:r>
            <a:r>
              <a:rPr lang="en-US" dirty="0" err="1" smtClean="0"/>
              <a:t>terrrorists</a:t>
            </a:r>
            <a:r>
              <a:rPr lang="en-US" dirty="0" smtClean="0"/>
              <a:t>’ gaining access to nuclear weapons in Russia that were stockpiled during the Cold War or buying them from N. Korea or Pakistan.</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406749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Minoru Yamasaki, Chief Architect of WTC</a:t>
            </a:r>
            <a:endParaRPr lang="en-US" dirty="0"/>
          </a:p>
        </p:txBody>
      </p:sp>
      <p:sp>
        <p:nvSpPr>
          <p:cNvPr id="5" name="Content Placeholder 4"/>
          <p:cNvSpPr>
            <a:spLocks noGrp="1"/>
          </p:cNvSpPr>
          <p:nvPr>
            <p:ph idx="1"/>
          </p:nvPr>
        </p:nvSpPr>
        <p:spPr/>
        <p:txBody>
          <a:bodyPr/>
          <a:lstStyle/>
          <a:p>
            <a:r>
              <a:rPr lang="en-US" dirty="0" smtClean="0"/>
              <a:t>“The World Trade Center is a living symbol of man’s dedication to world peace.”</a:t>
            </a:r>
            <a:endParaRPr lang="en-US" dirty="0"/>
          </a:p>
        </p:txBody>
      </p:sp>
      <p:sp>
        <p:nvSpPr>
          <p:cNvPr id="6" name="Text Placeholder 5"/>
          <p:cNvSpPr>
            <a:spLocks noGrp="1"/>
          </p:cNvSpPr>
          <p:nvPr>
            <p:ph type="body" sz="half" idx="2"/>
          </p:nvPr>
        </p:nvSpPr>
        <p:spPr/>
        <p:txBody>
          <a:bodyPr/>
          <a:lstStyle/>
          <a:p>
            <a:r>
              <a:rPr lang="en-US" dirty="0" smtClean="0"/>
              <a:t>Ironically, Mr. Yamasaki made the following comment about the WTC when it was first built.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023751"/>
            <a:ext cx="5019675" cy="4148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137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Homegrown Terrorism in United States</a:t>
            </a:r>
            <a:endParaRPr lang="en-US" dirty="0"/>
          </a:p>
        </p:txBody>
      </p:sp>
      <p:sp>
        <p:nvSpPr>
          <p:cNvPr id="3" name="Content Placeholder 2"/>
          <p:cNvSpPr>
            <a:spLocks noGrp="1"/>
          </p:cNvSpPr>
          <p:nvPr>
            <p:ph sz="half" idx="1"/>
          </p:nvPr>
        </p:nvSpPr>
        <p:spPr/>
        <p:txBody>
          <a:bodyPr>
            <a:normAutofit fontScale="40000" lnSpcReduction="20000"/>
          </a:bodyPr>
          <a:lstStyle/>
          <a:p>
            <a:r>
              <a:rPr lang="en-US" sz="5000" dirty="0" smtClean="0"/>
              <a:t>Homegrown terrorism is when U.S. citizens or residents are inspired by other like minded terrorists.  Some work independently and others are connected to international terrorist groups.  Some of our homegrown terrorists are trained in terrorist training camps in the Middle East</a:t>
            </a:r>
            <a:r>
              <a:rPr lang="en-US" sz="1980" dirty="0" smtClean="0"/>
              <a:t>.</a:t>
            </a:r>
            <a:endParaRPr lang="en-US" sz="1980" dirty="0"/>
          </a:p>
        </p:txBody>
      </p:sp>
      <p:sp>
        <p:nvSpPr>
          <p:cNvPr id="4" name="Content Placeholder 3"/>
          <p:cNvSpPr>
            <a:spLocks noGrp="1"/>
          </p:cNvSpPr>
          <p:nvPr>
            <p:ph sz="half" idx="2"/>
          </p:nvPr>
        </p:nvSpPr>
        <p:spPr/>
        <p:txBody>
          <a:bodyPr>
            <a:normAutofit fontScale="40000" lnSpcReduction="20000"/>
          </a:bodyPr>
          <a:lstStyle/>
          <a:p>
            <a:r>
              <a:rPr lang="en-US" dirty="0"/>
              <a:t>2013 April 15: </a:t>
            </a:r>
            <a:r>
              <a:rPr lang="en-US" dirty="0">
                <a:hlinkClick r:id="rId2" tooltip="Boston Marathon bombings"/>
              </a:rPr>
              <a:t>Boston Marathon bombings</a:t>
            </a:r>
            <a:r>
              <a:rPr lang="en-US" dirty="0"/>
              <a:t>: Two bombs detonated within seconds of each other near the finish line of the </a:t>
            </a:r>
            <a:r>
              <a:rPr lang="en-US" dirty="0">
                <a:hlinkClick r:id="rId3" tooltip="Boston Marathon"/>
              </a:rPr>
              <a:t>Boston Marathon</a:t>
            </a:r>
            <a:r>
              <a:rPr lang="en-US" dirty="0"/>
              <a:t>, killing 3 and injuring more than 180 people.</a:t>
            </a:r>
            <a:r>
              <a:rPr lang="en-US" baseline="30000" dirty="0">
                <a:hlinkClick r:id="rId4"/>
              </a:rPr>
              <a:t>[71]</a:t>
            </a:r>
            <a:r>
              <a:rPr lang="en-US" baseline="30000" dirty="0">
                <a:hlinkClick r:id="rId5"/>
              </a:rPr>
              <a:t>[72]</a:t>
            </a:r>
            <a:r>
              <a:rPr lang="en-US" dirty="0"/>
              <a:t> Late in the evening of April 18 in </a:t>
            </a:r>
            <a:r>
              <a:rPr lang="en-US" dirty="0">
                <a:hlinkClick r:id="rId6" tooltip="Cambridge, Massachusetts"/>
              </a:rPr>
              <a:t>Cambridge, Massachusetts</a:t>
            </a:r>
            <a:r>
              <a:rPr lang="en-US" dirty="0"/>
              <a:t> an </a:t>
            </a:r>
            <a:r>
              <a:rPr lang="en-US" dirty="0">
                <a:hlinkClick r:id="rId7" tooltip="MIT"/>
              </a:rPr>
              <a:t>MIT</a:t>
            </a:r>
            <a:r>
              <a:rPr lang="en-US" dirty="0"/>
              <a:t> campus police officer was shot and killed while sitting in his squad car. Two suspects then carjacked an </a:t>
            </a:r>
            <a:r>
              <a:rPr lang="en-US" dirty="0">
                <a:hlinkClick r:id="rId8" tooltip="SUV"/>
              </a:rPr>
              <a:t>SUV</a:t>
            </a:r>
            <a:r>
              <a:rPr lang="en-US" dirty="0"/>
              <a:t> and fled to nearby </a:t>
            </a:r>
            <a:r>
              <a:rPr lang="en-US" dirty="0">
                <a:hlinkClick r:id="rId9" tooltip="Watertown, Massachusetts"/>
              </a:rPr>
              <a:t>Watertown, Massachusetts</a:t>
            </a:r>
            <a:r>
              <a:rPr lang="en-US" dirty="0"/>
              <a:t>, a suburb of Boston. A massive police chase ensued, resulting in a shootout during which several </a:t>
            </a:r>
            <a:r>
              <a:rPr lang="en-US" dirty="0">
                <a:hlinkClick r:id="rId10" tooltip="Improvised explosive device"/>
              </a:rPr>
              <a:t>IED</a:t>
            </a:r>
            <a:r>
              <a:rPr lang="en-US" dirty="0"/>
              <a:t>'s were thrown by the suspects. A Boston transit police officer was critically wounded and suspect </a:t>
            </a:r>
            <a:r>
              <a:rPr lang="en-US" dirty="0" err="1">
                <a:hlinkClick r:id="rId11" tooltip="Tamerlan Tsarnaev"/>
              </a:rPr>
              <a:t>Tamerlan</a:t>
            </a:r>
            <a:r>
              <a:rPr lang="en-US" dirty="0">
                <a:hlinkClick r:id="rId11" tooltip="Tamerlan Tsarnaev"/>
              </a:rPr>
              <a:t> </a:t>
            </a:r>
            <a:r>
              <a:rPr lang="en-US" dirty="0" err="1">
                <a:hlinkClick r:id="rId11" tooltip="Tamerlan Tsarnaev"/>
              </a:rPr>
              <a:t>Tsarnaev</a:t>
            </a:r>
            <a:r>
              <a:rPr lang="en-US" dirty="0"/>
              <a:t>, a Russian immigrant of </a:t>
            </a:r>
            <a:r>
              <a:rPr lang="en-US" dirty="0">
                <a:hlinkClick r:id="rId12" tooltip="Chechen people"/>
              </a:rPr>
              <a:t>Chechen</a:t>
            </a:r>
            <a:r>
              <a:rPr lang="en-US" dirty="0"/>
              <a:t> ethnicity, was killed. The second suspect, </a:t>
            </a:r>
            <a:r>
              <a:rPr lang="en-US" dirty="0" err="1"/>
              <a:t>Tsarnaev's</a:t>
            </a:r>
            <a:r>
              <a:rPr lang="en-US" dirty="0"/>
              <a:t> younger brother </a:t>
            </a:r>
            <a:r>
              <a:rPr lang="en-US" dirty="0" err="1">
                <a:hlinkClick r:id="rId13" tooltip="Dzhokhar Tsarnaev"/>
              </a:rPr>
              <a:t>Dzhokhar</a:t>
            </a:r>
            <a:r>
              <a:rPr lang="en-US" dirty="0">
                <a:hlinkClick r:id="rId13" tooltip="Dzhokhar Tsarnaev"/>
              </a:rPr>
              <a:t> </a:t>
            </a:r>
            <a:r>
              <a:rPr lang="en-US" dirty="0" err="1">
                <a:hlinkClick r:id="rId13" tooltip="Dzhokhar Tsarnaev"/>
              </a:rPr>
              <a:t>Tsarnaev</a:t>
            </a:r>
            <a:r>
              <a:rPr lang="en-US" dirty="0"/>
              <a:t>, escaped. A "</a:t>
            </a:r>
            <a:r>
              <a:rPr lang="en-US" dirty="0">
                <a:hlinkClick r:id="rId14" tooltip="Shelter in place"/>
              </a:rPr>
              <a:t>Shelter in place</a:t>
            </a:r>
            <a:r>
              <a:rPr lang="en-US" dirty="0"/>
              <a:t>" order was given for Boston, Watertown, and the surrounding areas while house-to-house searches were conducted, but the suspect remained at large. Shortly after the search was called off </a:t>
            </a:r>
            <a:r>
              <a:rPr lang="en-US" dirty="0" err="1"/>
              <a:t>Tsarnaev</a:t>
            </a:r>
            <a:r>
              <a:rPr lang="en-US" dirty="0"/>
              <a:t> was discovered by a local resident hiding inside a boat parked in the resident's driveway less than three blocks from the scene of the shootout. He was taken into custody after another exchange of gunfire and taken to nearby </a:t>
            </a:r>
            <a:r>
              <a:rPr lang="en-US" dirty="0">
                <a:hlinkClick r:id="rId15" tooltip="Beth Israel Deaconess Medical Center"/>
              </a:rPr>
              <a:t>Beth Israel Deaconess Medical Center</a:t>
            </a:r>
            <a:r>
              <a:rPr lang="en-US" dirty="0"/>
              <a:t> in Boston, where he was treated for injuries received during his pursuit and capture. </a:t>
            </a:r>
            <a:r>
              <a:rPr lang="en-US" dirty="0" err="1"/>
              <a:t>Tsarnaev</a:t>
            </a:r>
            <a:r>
              <a:rPr lang="en-US" dirty="0"/>
              <a:t> was arraigned on federal terrorism charges from his hospital bed on April 22, 2013.</a:t>
            </a:r>
            <a:r>
              <a:rPr lang="en-US" baseline="30000" dirty="0">
                <a:hlinkClick r:id="rId16"/>
              </a:rPr>
              <a:t>[73]</a:t>
            </a:r>
            <a:r>
              <a:rPr lang="en-US" baseline="30000" dirty="0">
                <a:hlinkClick r:id="rId17"/>
              </a:rPr>
              <a:t>[74]</a:t>
            </a:r>
            <a:r>
              <a:rPr lang="en-US" baseline="30000" dirty="0">
                <a:hlinkClick r:id="rId18"/>
              </a:rPr>
              <a:t>[75]</a:t>
            </a:r>
            <a:r>
              <a:rPr lang="en-US" baseline="30000" dirty="0">
                <a:hlinkClick r:id="rId19"/>
              </a:rPr>
              <a:t>[76]</a:t>
            </a:r>
            <a:r>
              <a:rPr lang="en-US" dirty="0"/>
              <a:t> Preliminary questioning indicated the </a:t>
            </a:r>
            <a:r>
              <a:rPr lang="en-US" dirty="0" err="1"/>
              <a:t>Tsarnaev</a:t>
            </a:r>
            <a:r>
              <a:rPr lang="en-US" dirty="0"/>
              <a:t> brothers had no ties to terrorist organizations.</a:t>
            </a:r>
            <a:r>
              <a:rPr lang="en-US" baseline="30000" dirty="0">
                <a:hlinkClick r:id="rId20"/>
              </a:rPr>
              <a:t>[77]</a:t>
            </a:r>
            <a:r>
              <a:rPr lang="en-US" dirty="0"/>
              <a:t> A note written by </a:t>
            </a:r>
            <a:r>
              <a:rPr lang="en-US" dirty="0" err="1"/>
              <a:t>Dzhokhar</a:t>
            </a:r>
            <a:r>
              <a:rPr lang="en-US" dirty="0"/>
              <a:t> </a:t>
            </a:r>
            <a:r>
              <a:rPr lang="en-US" dirty="0" err="1"/>
              <a:t>Tsarnaev</a:t>
            </a:r>
            <a:r>
              <a:rPr lang="en-US" dirty="0"/>
              <a:t> on the boat where he was captured said the bombings were retaliation for US actions in Iraq and Afghanistan against Muslims.</a:t>
            </a:r>
            <a:r>
              <a:rPr lang="en-US" baseline="30000" dirty="0">
                <a:hlinkClick r:id="rId21"/>
              </a:rPr>
              <a:t>[78</a:t>
            </a:r>
            <a:endParaRPr lang="en-US" dirty="0"/>
          </a:p>
        </p:txBody>
      </p:sp>
    </p:spTree>
    <p:extLst>
      <p:ext uri="{BB962C8B-B14F-4D97-AF65-F5344CB8AC3E}">
        <p14:creationId xmlns:p14="http://schemas.microsoft.com/office/powerpoint/2010/main" val="3027225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–Dec. 2, 2013</a:t>
            </a:r>
            <a:endParaRPr lang="en-US" dirty="0"/>
          </a:p>
        </p:txBody>
      </p:sp>
      <p:sp>
        <p:nvSpPr>
          <p:cNvPr id="3" name="Content Placeholder 2"/>
          <p:cNvSpPr>
            <a:spLocks noGrp="1"/>
          </p:cNvSpPr>
          <p:nvPr>
            <p:ph sz="half" idx="1"/>
          </p:nvPr>
        </p:nvSpPr>
        <p:spPr/>
        <p:txBody>
          <a:bodyPr>
            <a:normAutofit fontScale="92500"/>
          </a:bodyPr>
          <a:lstStyle/>
          <a:p>
            <a:r>
              <a:rPr lang="en-US" dirty="0" smtClean="0"/>
              <a:t>Finish Reading Handout-Pages 9-16 due Wed. 12/4/2013</a:t>
            </a:r>
          </a:p>
          <a:p>
            <a:r>
              <a:rPr lang="en-US" dirty="0" smtClean="0"/>
              <a:t>**Reminder Quiz on 12/4</a:t>
            </a:r>
          </a:p>
          <a:p>
            <a:r>
              <a:rPr lang="en-US" dirty="0" smtClean="0"/>
              <a:t>Finish analyzing political cartoons: TRB 22-29</a:t>
            </a:r>
          </a:p>
          <a:p>
            <a:r>
              <a:rPr lang="en-US" dirty="0" smtClean="0"/>
              <a:t>Monday, 12/9/2013 reading pp. 17-33 due</a:t>
            </a:r>
          </a:p>
          <a:p>
            <a:r>
              <a:rPr lang="en-US" dirty="0" smtClean="0"/>
              <a:t>Wed. </a:t>
            </a:r>
            <a:r>
              <a:rPr lang="en-US" smtClean="0"/>
              <a:t>12/11 </a:t>
            </a:r>
            <a:r>
              <a:rPr lang="en-US" dirty="0" smtClean="0"/>
              <a:t>Role Play be prepared and Quiz #2</a:t>
            </a:r>
          </a:p>
          <a:p>
            <a:endParaRPr lang="en-US" dirty="0"/>
          </a:p>
        </p:txBody>
      </p:sp>
      <p:sp>
        <p:nvSpPr>
          <p:cNvPr id="4" name="Content Placeholder 3"/>
          <p:cNvSpPr>
            <a:spLocks noGrp="1"/>
          </p:cNvSpPr>
          <p:nvPr>
            <p:ph sz="half" idx="2"/>
          </p:nvPr>
        </p:nvSpPr>
        <p:spPr/>
        <p:txBody>
          <a:bodyPr>
            <a:normAutofit fontScale="92500"/>
          </a:bodyPr>
          <a:lstStyle/>
          <a:p>
            <a:endParaRPr lang="en-US"/>
          </a:p>
        </p:txBody>
      </p:sp>
    </p:spTree>
    <p:extLst>
      <p:ext uri="{BB962C8B-B14F-4D97-AF65-F5344CB8AC3E}">
        <p14:creationId xmlns:p14="http://schemas.microsoft.com/office/powerpoint/2010/main" val="351755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At first, New Yorkers were critical of the WTC</a:t>
            </a:r>
            <a:endParaRPr lang="en-US" dirty="0"/>
          </a:p>
        </p:txBody>
      </p:sp>
      <p:sp>
        <p:nvSpPr>
          <p:cNvPr id="10" name="Content Placeholder 9"/>
          <p:cNvSpPr>
            <a:spLocks noGrp="1"/>
          </p:cNvSpPr>
          <p:nvPr>
            <p:ph idx="1"/>
          </p:nvPr>
        </p:nvSpPr>
        <p:spPr/>
        <p:txBody>
          <a:bodyPr>
            <a:normAutofit lnSpcReduction="10000"/>
          </a:bodyPr>
          <a:lstStyle/>
          <a:p>
            <a:r>
              <a:rPr lang="en-US" dirty="0" smtClean="0"/>
              <a:t>In 1966 when buildings were demolished to build the WTC what was known, “however, was that all of "Radio Row," a historical business quarter at the southern tip of Manhattan, would have to be completely demolished in order to make space for the center.”</a:t>
            </a:r>
          </a:p>
          <a:p>
            <a:r>
              <a:rPr lang="en-US" dirty="0" smtClean="0"/>
              <a:t>The urban historian Lewis Mumford called the towers "just glass-and-metal </a:t>
            </a:r>
            <a:r>
              <a:rPr lang="en-US" smtClean="0"/>
              <a:t>filing cabinets.”</a:t>
            </a:r>
            <a:endParaRPr lang="en-US" dirty="0"/>
          </a:p>
        </p:txBody>
      </p:sp>
    </p:spTree>
    <p:extLst>
      <p:ext uri="{BB962C8B-B14F-4D97-AF65-F5344CB8AC3E}">
        <p14:creationId xmlns:p14="http://schemas.microsoft.com/office/powerpoint/2010/main" val="201741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Then New Yorkers came to love the WTC</a:t>
            </a:r>
            <a:br>
              <a:rPr lang="en-US" dirty="0" smtClean="0"/>
            </a:br>
            <a:endParaRPr lang="en-US" dirty="0"/>
          </a:p>
        </p:txBody>
      </p:sp>
      <p:sp>
        <p:nvSpPr>
          <p:cNvPr id="4" name="Content Placeholder 3"/>
          <p:cNvSpPr>
            <a:spLocks noGrp="1"/>
          </p:cNvSpPr>
          <p:nvPr>
            <p:ph idx="1"/>
          </p:nvPr>
        </p:nvSpPr>
        <p:spPr/>
        <p:txBody>
          <a:bodyPr>
            <a:normAutofit/>
          </a:bodyPr>
          <a:lstStyle/>
          <a:p>
            <a:r>
              <a:rPr lang="en-US" sz="1400" dirty="0" smtClean="0"/>
              <a:t>Philippe Petit (“Man on a Wire” ) below and Liza Minnelli (left)</a:t>
            </a:r>
          </a:p>
          <a:p>
            <a:r>
              <a:rPr lang="en-US" sz="1400" dirty="0" smtClean="0"/>
              <a:t>Just two of the famous people photographed at the WTC.</a:t>
            </a:r>
            <a:endParaRPr lang="en-U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828800"/>
            <a:ext cx="2862207" cy="426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18882"/>
            <a:ext cx="459754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92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happened in 1993 and 2001 at the WTC? Class completes a KWL chart on what they know about Terrorism</a:t>
            </a:r>
            <a:endParaRPr lang="en-US" sz="2800" dirty="0"/>
          </a:p>
        </p:txBody>
      </p:sp>
      <p:sp>
        <p:nvSpPr>
          <p:cNvPr id="3" name="Content Placeholder 2"/>
          <p:cNvSpPr>
            <a:spLocks noGrp="1"/>
          </p:cNvSpPr>
          <p:nvPr>
            <p:ph idx="1"/>
          </p:nvPr>
        </p:nvSpPr>
        <p:spPr/>
        <p:txBody>
          <a:bodyPr/>
          <a:lstStyle/>
          <a:p>
            <a:r>
              <a:rPr lang="en-US" u="sng" dirty="0" smtClean="0"/>
              <a:t>Know		Want to Know		Learning</a:t>
            </a:r>
            <a:endParaRPr lang="en-US" u="sng" dirty="0"/>
          </a:p>
        </p:txBody>
      </p:sp>
    </p:spTree>
    <p:extLst>
      <p:ext uri="{BB962C8B-B14F-4D97-AF65-F5344CB8AC3E}">
        <p14:creationId xmlns:p14="http://schemas.microsoft.com/office/powerpoint/2010/main" val="1939368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Oral History Project on 9/11</a:t>
            </a:r>
            <a:endParaRPr lang="en-US" dirty="0"/>
          </a:p>
        </p:txBody>
      </p:sp>
      <p:sp>
        <p:nvSpPr>
          <p:cNvPr id="3" name="Content Placeholder 2"/>
          <p:cNvSpPr>
            <a:spLocks noGrp="1"/>
          </p:cNvSpPr>
          <p:nvPr>
            <p:ph idx="1"/>
          </p:nvPr>
        </p:nvSpPr>
        <p:spPr/>
        <p:txBody>
          <a:bodyPr>
            <a:normAutofit fontScale="92500"/>
          </a:bodyPr>
          <a:lstStyle/>
          <a:p>
            <a:r>
              <a:rPr lang="en-US" dirty="0" smtClean="0"/>
              <a:t>This is one method used by historians to research a subject.</a:t>
            </a:r>
          </a:p>
          <a:p>
            <a:r>
              <a:rPr lang="en-US" dirty="0" smtClean="0"/>
              <a:t>Student forms handed out- students add their own questions.</a:t>
            </a:r>
          </a:p>
          <a:p>
            <a:r>
              <a:rPr lang="en-US" dirty="0" smtClean="0"/>
              <a:t>** The final part of the project will be when each Student becomes an American foreign policy expert and makes a determination about whether or not America’s policies re. terrorism are effective or not?? (the Simulation)</a:t>
            </a:r>
            <a:endParaRPr lang="en-US" dirty="0"/>
          </a:p>
        </p:txBody>
      </p:sp>
    </p:spTree>
    <p:extLst>
      <p:ext uri="{BB962C8B-B14F-4D97-AF65-F5344CB8AC3E}">
        <p14:creationId xmlns:p14="http://schemas.microsoft.com/office/powerpoint/2010/main" val="4089178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Day 1- due Nov. 25th</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Reading:  Choices handout pp. 1-8;</a:t>
            </a:r>
          </a:p>
          <a:p>
            <a:endParaRPr lang="en-US" dirty="0" smtClean="0"/>
          </a:p>
          <a:p>
            <a:r>
              <a:rPr lang="en-US" dirty="0" smtClean="0"/>
              <a:t>Your Oral History of a relative or friend who experienced 9/11; and</a:t>
            </a:r>
          </a:p>
          <a:p>
            <a:pPr marL="0" indent="0">
              <a:buNone/>
            </a:pPr>
            <a:endParaRPr lang="en-US" dirty="0" smtClean="0"/>
          </a:p>
          <a:p>
            <a:r>
              <a:rPr lang="en-US" dirty="0" smtClean="0"/>
              <a:t>Choices worksheets/ handout 6 and 7.</a:t>
            </a:r>
            <a:endParaRPr lang="en-US" dirty="0"/>
          </a:p>
        </p:txBody>
      </p:sp>
    </p:spTree>
    <p:extLst>
      <p:ext uri="{BB962C8B-B14F-4D97-AF65-F5344CB8AC3E}">
        <p14:creationId xmlns:p14="http://schemas.microsoft.com/office/powerpoint/2010/main" val="3306588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 I- History &amp; Definition of Terrorism</a:t>
            </a:r>
            <a:endParaRPr lang="en-US" dirty="0"/>
          </a:p>
        </p:txBody>
      </p:sp>
      <p:sp>
        <p:nvSpPr>
          <p:cNvPr id="3" name="Content Placeholder 2"/>
          <p:cNvSpPr>
            <a:spLocks noGrp="1"/>
          </p:cNvSpPr>
          <p:nvPr>
            <p:ph idx="1"/>
          </p:nvPr>
        </p:nvSpPr>
        <p:spPr/>
        <p:txBody>
          <a:bodyPr/>
          <a:lstStyle/>
          <a:p>
            <a:r>
              <a:rPr lang="en-US" dirty="0" smtClean="0"/>
              <a:t>“Politically motivated violence directed at civilians and carried out by non-state groups.”</a:t>
            </a:r>
          </a:p>
          <a:p>
            <a:pPr marL="0" indent="0">
              <a:buNone/>
            </a:pPr>
            <a:r>
              <a:rPr lang="en-US" dirty="0" smtClean="0">
                <a:hlinkClick r:id="rId3"/>
              </a:rPr>
              <a:t>www.choices.edu</a:t>
            </a:r>
            <a:r>
              <a:rPr lang="en-US" dirty="0" smtClean="0"/>
              <a:t> /Responding to Terrorism: Challenges for Democracy p.2 </a:t>
            </a:r>
            <a:endParaRPr lang="en-US" dirty="0"/>
          </a:p>
        </p:txBody>
      </p:sp>
    </p:spTree>
    <p:extLst>
      <p:ext uri="{BB962C8B-B14F-4D97-AF65-F5344CB8AC3E}">
        <p14:creationId xmlns:p14="http://schemas.microsoft.com/office/powerpoint/2010/main" val="2923251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2513</Words>
  <Application>Microsoft Office PowerPoint</Application>
  <PresentationFormat>On-screen Show (4:3)</PresentationFormat>
  <Paragraphs>135</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The War on Terrorism and Modern America</vt:lpstr>
      <vt:lpstr>What do you think the World Trade Center symbolizes? </vt:lpstr>
      <vt:lpstr>Minoru Yamasaki, Chief Architect of WTC</vt:lpstr>
      <vt:lpstr>At first, New Yorkers were critical of the WTC</vt:lpstr>
      <vt:lpstr> Then New Yorkers came to love the WTC </vt:lpstr>
      <vt:lpstr>What happened in 1993 and 2001 at the WTC? Class completes a KWL chart on what they know about Terrorism</vt:lpstr>
      <vt:lpstr>Student Oral History Project on 9/11</vt:lpstr>
      <vt:lpstr>Homework Day 1- due Nov. 25th</vt:lpstr>
      <vt:lpstr>Part I- History &amp; Definition of Terrorism</vt:lpstr>
      <vt:lpstr>State Sponsored Terrorism</vt:lpstr>
      <vt:lpstr>Iran Hostage Crisis of 1979</vt:lpstr>
      <vt:lpstr>U.S Responses to State-Sponsored Terrorism</vt:lpstr>
      <vt:lpstr>1972 Munich, Germany Olympics Hostage Crisis- 1st example of modern International Terrorism</vt:lpstr>
      <vt:lpstr>International Terrorist watched the Munich Olympics carefully- Learning Lessons from it. </vt:lpstr>
      <vt:lpstr>Religiously Motivated Terrorism became a threat in the 1980’s</vt:lpstr>
      <vt:lpstr>Target and Symbol of 1993 WTC Bombing</vt:lpstr>
      <vt:lpstr>Another Example of Religious Terrorism</vt:lpstr>
      <vt:lpstr>Other Religiously Motivated Attacks</vt:lpstr>
      <vt:lpstr>Increased U.S. Concern about Terrorism</vt:lpstr>
      <vt:lpstr>Weighing the threat of terrorism today:</vt:lpstr>
      <vt:lpstr>Motives for 9/11 attacks: U.S. presence in holy lands in Middle East, specifically Medina and Mecca.  What is the religious significance of those 2 sites?</vt:lpstr>
      <vt:lpstr>The kabba where every religious Muslim wants to make a pilgrimage or hajj to once in his or her lifetime. A hajj is one of the five pillars of Islam. The kabba is the holiest site in Islam and it is located in Mecca, Saudi Arabia.  Also, Muhammad the original prophet of Islam was born in Mecca. We should also remember that every Muslim believes in praying 5 x each day facing Mecca.</vt:lpstr>
      <vt:lpstr>House of Muhammed in Medina. (Holy Site)  Medina is the city that Muhammed and his followers fled to after facing persecution in Mecca.</vt:lpstr>
      <vt:lpstr>Timeline of U.S. Involvement in Saudi Arabia-Page 1</vt:lpstr>
      <vt:lpstr>Timeline of U.S. Presence continued p.2</vt:lpstr>
      <vt:lpstr>2001 Timeline: U.S. &amp; Saudi Relations</vt:lpstr>
      <vt:lpstr>Al Qaeda’s Greatest Strengths Today</vt:lpstr>
      <vt:lpstr>Regions where terrorism poses the greatest threat today</vt:lpstr>
      <vt:lpstr>Threat of a terrorist nuclear attack</vt:lpstr>
      <vt:lpstr>Homegrown Terrorism in United States</vt:lpstr>
      <vt:lpstr>Homework –Dec. 2, 2013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War on Terrorism and Modern America</dc:title>
  <dc:creator>Debby</dc:creator>
  <cp:lastModifiedBy>Debby</cp:lastModifiedBy>
  <cp:revision>29</cp:revision>
  <cp:lastPrinted>2013-12-02T19:00:12Z</cp:lastPrinted>
  <dcterms:created xsi:type="dcterms:W3CDTF">2013-11-25T18:13:35Z</dcterms:created>
  <dcterms:modified xsi:type="dcterms:W3CDTF">2013-12-04T01:52:38Z</dcterms:modified>
</cp:coreProperties>
</file>